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Nunito"/>
      <p:regular r:id="rId40"/>
      <p:bold r:id="rId41"/>
      <p:italic r:id="rId42"/>
      <p:boldItalic r:id="rId43"/>
    </p:embeddedFont>
    <p:embeddedFont>
      <p:font typeface="Maven Pr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C3D6D0-9192-4C62-ADCD-8B51E11AACFC}">
  <a:tblStyle styleId="{71C3D6D0-9192-4C62-ADCD-8B51E11AACFC}" styleName="Table_0">
    <a:wholeTbl>
      <a:tcTxStyle>
        <a:font>
          <a:latin typeface="Arial"/>
          <a:ea typeface="Arial"/>
          <a:cs typeface="Arial"/>
        </a:font>
        <a:srgbClr val="000000"/>
      </a:tcTxStyle>
      <a:tcStyle>
        <a:tcBdr>
          <a:left>
            <a:ln cap="flat" cmpd="sng" w="12700">
              <a:solidFill>
                <a:srgbClr val="202124"/>
              </a:solidFill>
              <a:prstDash val="solid"/>
              <a:round/>
              <a:headEnd len="sm" w="sm" type="none"/>
              <a:tailEnd len="sm" w="sm" type="none"/>
            </a:ln>
          </a:left>
          <a:right>
            <a:ln cap="flat" cmpd="sng" w="12700">
              <a:solidFill>
                <a:srgbClr val="202124"/>
              </a:solidFill>
              <a:prstDash val="solid"/>
              <a:round/>
              <a:headEnd len="sm" w="sm" type="none"/>
              <a:tailEnd len="sm" w="sm" type="none"/>
            </a:ln>
          </a:right>
          <a:top>
            <a:ln cap="flat" cmpd="sng" w="12700">
              <a:solidFill>
                <a:srgbClr val="202124"/>
              </a:solidFill>
              <a:prstDash val="solid"/>
              <a:round/>
              <a:headEnd len="sm" w="sm" type="none"/>
              <a:tailEnd len="sm" w="sm" type="none"/>
            </a:ln>
          </a:top>
          <a:bottom>
            <a:ln cap="flat" cmpd="sng" w="12700">
              <a:solidFill>
                <a:srgbClr val="202124"/>
              </a:solidFill>
              <a:prstDash val="solid"/>
              <a:round/>
              <a:headEnd len="sm" w="sm" type="none"/>
              <a:tailEnd len="sm" w="sm" type="none"/>
            </a:ln>
          </a:bottom>
          <a:insideH>
            <a:ln cap="flat" cmpd="sng" w="12700">
              <a:solidFill>
                <a:srgbClr val="202124"/>
              </a:solidFill>
              <a:prstDash val="solid"/>
              <a:round/>
              <a:headEnd len="sm" w="sm" type="none"/>
              <a:tailEnd len="sm" w="sm" type="none"/>
            </a:ln>
          </a:insideH>
          <a:insideV>
            <a:ln cap="flat" cmpd="sng" w="12700">
              <a:solidFill>
                <a:srgbClr val="202124"/>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4.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6.xml"/><Relationship Id="rId44" Type="http://schemas.openxmlformats.org/officeDocument/2006/relationships/font" Target="fonts/MavenPro-regular.fntdata"/><Relationship Id="rId21" Type="http://schemas.openxmlformats.org/officeDocument/2006/relationships/slide" Target="slides/slide15.xml"/><Relationship Id="rId43" Type="http://schemas.openxmlformats.org/officeDocument/2006/relationships/font" Target="fonts/Nunito-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a517fff7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a517fff7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a517fff76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a517fff76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a517fff7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a517fff7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a4766ee2a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a4766ee2a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f01192e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f01192e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f01192e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f01192e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f01192e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f01192e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f01192e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f01192e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f01192e8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f01192e8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f01192e8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f01192e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a4766ee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a4766ee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aa621e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aa621e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a4766ee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a4766ee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a4766ee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a4766ee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aa086f5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aa086f5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a4766ee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a4766ee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a4766ee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a4766ee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aa621ef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aa621ef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aa621ef2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aa621ef2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aa621ef2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aa621ef2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ff215ad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ff215ad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6aa621ef2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6aa621ef2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f01192e8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f01192e8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a4766ee2a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a4766ee2a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a5baf520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a5baf520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a4766ee2a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a4766ee2a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a517fff7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a517fff7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a517fff76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a517fff76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open-emr.org/wiki/index.php/Access_Controls_Lis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094700" y="1579425"/>
            <a:ext cx="6954600" cy="17622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lang="en" sz="2200"/>
              <a:t>Implementing NIST SP 800-53 Rev. 5 Security and Privacy Controls in a Cloud Computing Environment.</a:t>
            </a:r>
            <a:endParaRPr sz="2200"/>
          </a:p>
          <a:p>
            <a:pPr indent="0" lvl="0" marL="0" rtl="0" algn="ctr">
              <a:spcBef>
                <a:spcPts val="1200"/>
              </a:spcBef>
              <a:spcAft>
                <a:spcPts val="0"/>
              </a:spcAft>
              <a:buNone/>
            </a:pPr>
            <a:r>
              <a:t/>
            </a:r>
            <a:endParaRPr sz="3800"/>
          </a:p>
        </p:txBody>
      </p:sp>
      <p:sp>
        <p:nvSpPr>
          <p:cNvPr id="55" name="Google Shape;55;p13"/>
          <p:cNvSpPr txBox="1"/>
          <p:nvPr>
            <p:ph idx="1" type="subTitle"/>
          </p:nvPr>
        </p:nvSpPr>
        <p:spPr>
          <a:xfrm>
            <a:off x="779550" y="581025"/>
            <a:ext cx="75849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50">
                <a:solidFill>
                  <a:schemeClr val="dk1"/>
                </a:solidFill>
                <a:latin typeface="Maven Pro"/>
                <a:ea typeface="Maven Pro"/>
                <a:cs typeface="Maven Pro"/>
                <a:sym typeface="Maven Pro"/>
              </a:rPr>
              <a:t>Cloud Computing Security</a:t>
            </a:r>
            <a:endParaRPr b="1" sz="3100">
              <a:solidFill>
                <a:schemeClr val="dk1"/>
              </a:solidFill>
              <a:latin typeface="Maven Pro"/>
              <a:ea typeface="Maven Pro"/>
              <a:cs typeface="Maven Pro"/>
              <a:sym typeface="Maven Pro"/>
            </a:endParaRPr>
          </a:p>
        </p:txBody>
      </p:sp>
      <p:sp>
        <p:nvSpPr>
          <p:cNvPr id="56" name="Google Shape;56;p13"/>
          <p:cNvSpPr txBox="1"/>
          <p:nvPr/>
        </p:nvSpPr>
        <p:spPr>
          <a:xfrm>
            <a:off x="2243100" y="3302025"/>
            <a:ext cx="4657800" cy="13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3F3F3"/>
                </a:solidFill>
                <a:latin typeface="Maven Pro"/>
                <a:ea typeface="Maven Pro"/>
                <a:cs typeface="Maven Pro"/>
                <a:sym typeface="Maven Pro"/>
              </a:rPr>
              <a:t>Bhargava Reddy Kikkuru</a:t>
            </a:r>
            <a:endParaRPr sz="1600">
              <a:solidFill>
                <a:srgbClr val="F3F3F3"/>
              </a:solidFill>
              <a:latin typeface="Maven Pro"/>
              <a:ea typeface="Maven Pro"/>
              <a:cs typeface="Maven Pro"/>
              <a:sym typeface="Maven Pro"/>
            </a:endParaRPr>
          </a:p>
          <a:p>
            <a:pPr indent="0" lvl="0" marL="0" rtl="0" algn="ctr">
              <a:spcBef>
                <a:spcPts val="0"/>
              </a:spcBef>
              <a:spcAft>
                <a:spcPts val="0"/>
              </a:spcAft>
              <a:buNone/>
            </a:pPr>
            <a:r>
              <a:rPr lang="en" sz="1600">
                <a:solidFill>
                  <a:srgbClr val="F3F3F3"/>
                </a:solidFill>
                <a:latin typeface="Maven Pro"/>
                <a:ea typeface="Maven Pro"/>
                <a:cs typeface="Maven Pro"/>
                <a:sym typeface="Maven Pro"/>
              </a:rPr>
              <a:t>Rajabinandhan Periyagoundanoor Gopal</a:t>
            </a:r>
            <a:endParaRPr sz="1600">
              <a:solidFill>
                <a:srgbClr val="F3F3F3"/>
              </a:solidFill>
              <a:latin typeface="Maven Pro"/>
              <a:ea typeface="Maven Pro"/>
              <a:cs typeface="Maven Pro"/>
              <a:sym typeface="Maven Pro"/>
            </a:endParaRPr>
          </a:p>
          <a:p>
            <a:pPr indent="0" lvl="0" marL="0" rtl="0" algn="ctr">
              <a:spcBef>
                <a:spcPts val="0"/>
              </a:spcBef>
              <a:spcAft>
                <a:spcPts val="0"/>
              </a:spcAft>
              <a:buNone/>
            </a:pPr>
            <a:r>
              <a:rPr lang="en" sz="1600">
                <a:solidFill>
                  <a:srgbClr val="F3F3F3"/>
                </a:solidFill>
                <a:latin typeface="Maven Pro"/>
                <a:ea typeface="Maven Pro"/>
                <a:cs typeface="Maven Pro"/>
                <a:sym typeface="Maven Pro"/>
              </a:rPr>
              <a:t>Kshiragna Challagundla (A20526074)</a:t>
            </a:r>
            <a:endParaRPr sz="1600">
              <a:solidFill>
                <a:srgbClr val="F3F3F3"/>
              </a:solidFill>
              <a:latin typeface="Maven Pro"/>
              <a:ea typeface="Maven Pro"/>
              <a:cs typeface="Maven Pro"/>
              <a:sym typeface="Maven Pro"/>
            </a:endParaRPr>
          </a:p>
          <a:p>
            <a:pPr indent="0" lvl="0" marL="0" rtl="0" algn="ctr">
              <a:spcBef>
                <a:spcPts val="0"/>
              </a:spcBef>
              <a:spcAft>
                <a:spcPts val="0"/>
              </a:spcAft>
              <a:buNone/>
            </a:pPr>
            <a:r>
              <a:rPr lang="en" sz="1600">
                <a:solidFill>
                  <a:srgbClr val="F3F3F3"/>
                </a:solidFill>
                <a:latin typeface="Maven Pro"/>
                <a:ea typeface="Maven Pro"/>
                <a:cs typeface="Maven Pro"/>
                <a:sym typeface="Maven Pro"/>
              </a:rPr>
              <a:t>Surendar Venkatachalam</a:t>
            </a:r>
            <a:endParaRPr sz="1600">
              <a:solidFill>
                <a:srgbClr val="F3F3F3"/>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ctrTitle"/>
          </p:nvPr>
        </p:nvSpPr>
        <p:spPr>
          <a:xfrm>
            <a:off x="361950" y="404159"/>
            <a:ext cx="7800900" cy="643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1200"/>
              </a:spcBef>
              <a:spcAft>
                <a:spcPts val="0"/>
              </a:spcAft>
              <a:buNone/>
            </a:pPr>
            <a:r>
              <a:rPr lang="en" sz="1644"/>
              <a:t>Test Case 3</a:t>
            </a:r>
            <a:endParaRPr sz="1644"/>
          </a:p>
          <a:p>
            <a:pPr indent="0" lvl="0" marL="0" rtl="0" algn="ctr">
              <a:lnSpc>
                <a:spcPct val="115000"/>
              </a:lnSpc>
              <a:spcBef>
                <a:spcPts val="1200"/>
              </a:spcBef>
              <a:spcAft>
                <a:spcPts val="1200"/>
              </a:spcAft>
              <a:buNone/>
            </a:pPr>
            <a:r>
              <a:rPr lang="en" sz="1644"/>
              <a:t>CA-2(2): Specialized Assessments </a:t>
            </a:r>
            <a:endParaRPr/>
          </a:p>
        </p:txBody>
      </p:sp>
      <p:sp>
        <p:nvSpPr>
          <p:cNvPr id="111" name="Google Shape;111;p22"/>
          <p:cNvSpPr txBox="1"/>
          <p:nvPr>
            <p:ph idx="1" type="subTitle"/>
          </p:nvPr>
        </p:nvSpPr>
        <p:spPr>
          <a:xfrm>
            <a:off x="466725" y="1152525"/>
            <a:ext cx="7858200" cy="29433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935"/>
              <a:buNone/>
            </a:pPr>
            <a:r>
              <a:t/>
            </a:r>
            <a:endParaRPr b="1" sz="1420">
              <a:latin typeface="Maven Pro"/>
              <a:ea typeface="Maven Pro"/>
              <a:cs typeface="Maven Pro"/>
              <a:sym typeface="Maven Pro"/>
            </a:endParaRPr>
          </a:p>
          <a:p>
            <a:pPr indent="0" lvl="0" marL="0" rtl="0" algn="just">
              <a:lnSpc>
                <a:spcPct val="95000"/>
              </a:lnSpc>
              <a:spcBef>
                <a:spcPts val="1200"/>
              </a:spcBef>
              <a:spcAft>
                <a:spcPts val="0"/>
              </a:spcAft>
              <a:buSzPts val="935"/>
              <a:buNone/>
            </a:pPr>
            <a:r>
              <a:rPr b="1" lang="en" sz="1420">
                <a:latin typeface="Maven Pro"/>
                <a:ea typeface="Maven Pro"/>
                <a:cs typeface="Maven Pro"/>
                <a:sym typeface="Maven Pro"/>
              </a:rPr>
              <a:t>Description: </a:t>
            </a:r>
            <a:r>
              <a:rPr lang="en" sz="1420">
                <a:latin typeface="Maven Pro"/>
                <a:ea typeface="Maven Pro"/>
                <a:cs typeface="Maven Pro"/>
                <a:sym typeface="Maven Pro"/>
              </a:rPr>
              <a:t>NIST SP 800-53 Rev 5's CA-2(2) relates to "Security Assessments for High-Impact Systems." You must carry out comprehensive and targeted assessments that target the high-impact components of your system in order to apply CA-2(2) controls for specialized assessments in the OpenEMR application.</a:t>
            </a:r>
            <a:br>
              <a:rPr lang="en" sz="1420">
                <a:latin typeface="Maven Pro"/>
                <a:ea typeface="Maven Pro"/>
                <a:cs typeface="Maven Pro"/>
                <a:sym typeface="Maven Pro"/>
              </a:rPr>
            </a:br>
            <a:endParaRPr b="1" sz="1420">
              <a:latin typeface="Maven Pro"/>
              <a:ea typeface="Maven Pro"/>
              <a:cs typeface="Maven Pro"/>
              <a:sym typeface="Maven Pro"/>
            </a:endParaRPr>
          </a:p>
          <a:p>
            <a:pPr indent="0" lvl="0" marL="0" rtl="0" algn="just">
              <a:lnSpc>
                <a:spcPct val="95000"/>
              </a:lnSpc>
              <a:spcBef>
                <a:spcPts val="1200"/>
              </a:spcBef>
              <a:spcAft>
                <a:spcPts val="0"/>
              </a:spcAft>
              <a:buSzPts val="935"/>
              <a:buNone/>
            </a:pPr>
            <a:r>
              <a:rPr b="1" lang="en" sz="1120">
                <a:latin typeface="Maven Pro"/>
                <a:ea typeface="Maven Pro"/>
                <a:cs typeface="Maven Pro"/>
                <a:sym typeface="Maven Pro"/>
              </a:rPr>
              <a:t>Implementation</a:t>
            </a:r>
            <a:endParaRPr b="1" sz="1120">
              <a:latin typeface="Maven Pro"/>
              <a:ea typeface="Maven Pro"/>
              <a:cs typeface="Maven Pro"/>
              <a:sym typeface="Maven Pro"/>
            </a:endParaRPr>
          </a:p>
          <a:p>
            <a:pPr indent="-299720" lvl="0" marL="457200" rtl="0" algn="just">
              <a:lnSpc>
                <a:spcPct val="95000"/>
              </a:lnSpc>
              <a:spcBef>
                <a:spcPts val="1200"/>
              </a:spcBef>
              <a:spcAft>
                <a:spcPts val="0"/>
              </a:spcAft>
              <a:buSzPts val="1120"/>
              <a:buFont typeface="Maven Pro"/>
              <a:buAutoNum type="arabicPeriod"/>
            </a:pPr>
            <a:r>
              <a:rPr b="1" lang="en" sz="1120">
                <a:latin typeface="Maven Pro"/>
                <a:ea typeface="Maven Pro"/>
                <a:cs typeface="Maven Pro"/>
                <a:sym typeface="Maven Pro"/>
              </a:rPr>
              <a:t>Defining the scope and objectives</a:t>
            </a:r>
            <a:endParaRPr sz="1120">
              <a:latin typeface="Maven Pro"/>
              <a:ea typeface="Maven Pro"/>
              <a:cs typeface="Maven Pro"/>
              <a:sym typeface="Maven Pro"/>
            </a:endParaRPr>
          </a:p>
          <a:p>
            <a:pPr indent="-299720" lvl="0" marL="457200" rtl="0" algn="just">
              <a:lnSpc>
                <a:spcPct val="95000"/>
              </a:lnSpc>
              <a:spcBef>
                <a:spcPts val="0"/>
              </a:spcBef>
              <a:spcAft>
                <a:spcPts val="0"/>
              </a:spcAft>
              <a:buSzPts val="1120"/>
              <a:buFont typeface="Maven Pro"/>
              <a:buAutoNum type="arabicPeriod"/>
            </a:pPr>
            <a:r>
              <a:rPr b="1" lang="en" sz="1120">
                <a:latin typeface="Maven Pro"/>
                <a:ea typeface="Maven Pro"/>
                <a:cs typeface="Maven Pro"/>
                <a:sym typeface="Maven Pro"/>
              </a:rPr>
              <a:t>Identifying the High Impact Assets</a:t>
            </a:r>
            <a:endParaRPr b="1" sz="112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Define the Assessment Methods</a:t>
            </a:r>
            <a:endParaRPr sz="1200">
              <a:latin typeface="Maven Pro"/>
              <a:ea typeface="Maven Pro"/>
              <a:cs typeface="Maven Pro"/>
              <a:sym typeface="Maven Pro"/>
            </a:endParaRPr>
          </a:p>
          <a:p>
            <a:pPr indent="-298450" lvl="0" marL="457200" rtl="0" algn="just">
              <a:lnSpc>
                <a:spcPct val="115000"/>
              </a:lnSpc>
              <a:spcBef>
                <a:spcPts val="0"/>
              </a:spcBef>
              <a:spcAft>
                <a:spcPts val="0"/>
              </a:spcAft>
              <a:buSzPts val="1100"/>
              <a:buFont typeface="Maven Pro"/>
              <a:buAutoNum type="arabicPeriod"/>
            </a:pPr>
            <a:r>
              <a:rPr b="1" lang="en" sz="1200">
                <a:latin typeface="Maven Pro"/>
                <a:ea typeface="Maven Pro"/>
                <a:cs typeface="Maven Pro"/>
                <a:sym typeface="Maven Pro"/>
              </a:rPr>
              <a:t>Engage Security Experts</a:t>
            </a:r>
            <a:endParaRPr sz="120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Pe</a:t>
            </a:r>
            <a:r>
              <a:rPr b="1" lang="en" sz="1200">
                <a:latin typeface="Maven Pro"/>
                <a:ea typeface="Maven Pro"/>
                <a:cs typeface="Maven Pro"/>
                <a:sym typeface="Maven Pro"/>
              </a:rPr>
              <a:t>rformance of Penetration testing</a:t>
            </a:r>
            <a:endParaRPr sz="120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Review of the Security Architecture</a:t>
            </a:r>
            <a:endParaRPr sz="120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Secure Code Review</a:t>
            </a:r>
            <a:endParaRPr sz="120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Documentation and Reporting</a:t>
            </a:r>
            <a:endParaRPr sz="1200">
              <a:latin typeface="Maven Pro"/>
              <a:ea typeface="Maven Pro"/>
              <a:cs typeface="Maven Pro"/>
              <a:sym typeface="Maven Pro"/>
            </a:endParaRPr>
          </a:p>
          <a:p>
            <a:pPr indent="-304800" lvl="0" marL="457200" rtl="0" algn="just">
              <a:lnSpc>
                <a:spcPct val="115000"/>
              </a:lnSpc>
              <a:spcBef>
                <a:spcPts val="0"/>
              </a:spcBef>
              <a:spcAft>
                <a:spcPts val="0"/>
              </a:spcAft>
              <a:buSzPts val="1200"/>
              <a:buFont typeface="Maven Pro"/>
              <a:buAutoNum type="arabicPeriod"/>
            </a:pPr>
            <a:r>
              <a:rPr b="1" lang="en" sz="1200">
                <a:latin typeface="Maven Pro"/>
                <a:ea typeface="Maven Pro"/>
                <a:cs typeface="Maven Pro"/>
                <a:sym typeface="Maven Pro"/>
              </a:rPr>
              <a:t>Remediation &amp; Mitigation</a:t>
            </a:r>
            <a:endParaRPr b="1" sz="1120">
              <a:latin typeface="Maven Pro"/>
              <a:ea typeface="Maven Pro"/>
              <a:cs typeface="Maven Pro"/>
              <a:sym typeface="Maven Pro"/>
            </a:endParaRPr>
          </a:p>
          <a:p>
            <a:pPr indent="0" lvl="0" marL="0" rtl="0" algn="ctr">
              <a:lnSpc>
                <a:spcPct val="80000"/>
              </a:lnSpc>
              <a:spcBef>
                <a:spcPts val="1200"/>
              </a:spcBef>
              <a:spcAft>
                <a:spcPts val="0"/>
              </a:spcAft>
              <a:buSzPts val="935"/>
              <a:buNone/>
            </a:pPr>
            <a:r>
              <a:t/>
            </a:r>
            <a:endParaRPr sz="1360"/>
          </a:p>
        </p:txBody>
      </p:sp>
      <p:sp>
        <p:nvSpPr>
          <p:cNvPr id="112" name="Google Shape;112;p22"/>
          <p:cNvSpPr txBox="1"/>
          <p:nvPr/>
        </p:nvSpPr>
        <p:spPr>
          <a:xfrm>
            <a:off x="5334000" y="2543175"/>
            <a:ext cx="3343200" cy="210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Tools Used for Penetration Testing</a:t>
            </a:r>
            <a:r>
              <a:rPr lang="en" sz="1200">
                <a:solidFill>
                  <a:schemeClr val="lt1"/>
                </a:solidFill>
                <a:latin typeface="Times New Roman"/>
                <a:ea typeface="Times New Roman"/>
                <a:cs typeface="Times New Roman"/>
                <a:sym typeface="Times New Roman"/>
              </a:rPr>
              <a:t>: Burp Suite, Nessus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b="1" lang="en" sz="1200">
                <a:solidFill>
                  <a:schemeClr val="dk1"/>
                </a:solidFill>
                <a:latin typeface="Times New Roman"/>
                <a:ea typeface="Times New Roman"/>
                <a:cs typeface="Times New Roman"/>
                <a:sym typeface="Times New Roman"/>
              </a:rPr>
              <a:t>Tools Used for Secure Code Review:</a:t>
            </a:r>
            <a:r>
              <a:rPr lang="en" sz="1200">
                <a:solidFill>
                  <a:schemeClr val="dk1"/>
                </a:solidFill>
                <a:latin typeface="Times New Roman"/>
                <a:ea typeface="Times New Roman"/>
                <a:cs typeface="Times New Roman"/>
                <a:sym typeface="Times New Roman"/>
              </a:rPr>
              <a:t> SonarCube, Veracode</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ctrTitle"/>
          </p:nvPr>
        </p:nvSpPr>
        <p:spPr>
          <a:xfrm flipH="1">
            <a:off x="766850" y="447765"/>
            <a:ext cx="7110300" cy="533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lang="en" sz="1580">
                <a:latin typeface="Times New Roman"/>
                <a:ea typeface="Times New Roman"/>
                <a:cs typeface="Times New Roman"/>
                <a:sym typeface="Times New Roman"/>
              </a:rPr>
              <a:t>Test Case 4</a:t>
            </a:r>
            <a:endParaRPr sz="1580">
              <a:latin typeface="Times New Roman"/>
              <a:ea typeface="Times New Roman"/>
              <a:cs typeface="Times New Roman"/>
              <a:sym typeface="Times New Roman"/>
            </a:endParaRPr>
          </a:p>
          <a:p>
            <a:pPr indent="0" lvl="0" marL="0" rtl="0" algn="ctr">
              <a:lnSpc>
                <a:spcPct val="115000"/>
              </a:lnSpc>
              <a:spcBef>
                <a:spcPts val="1200"/>
              </a:spcBef>
              <a:spcAft>
                <a:spcPts val="1200"/>
              </a:spcAft>
              <a:buSzPts val="990"/>
              <a:buNone/>
            </a:pPr>
            <a:r>
              <a:rPr lang="en" sz="1580">
                <a:latin typeface="Times New Roman"/>
                <a:ea typeface="Times New Roman"/>
                <a:cs typeface="Times New Roman"/>
                <a:sym typeface="Times New Roman"/>
              </a:rPr>
              <a:t>RA-5: Vulnerability Monitoring and Scanning</a:t>
            </a:r>
            <a:endParaRPr sz="3540"/>
          </a:p>
        </p:txBody>
      </p:sp>
      <p:sp>
        <p:nvSpPr>
          <p:cNvPr id="118" name="Google Shape;118;p23"/>
          <p:cNvSpPr txBox="1"/>
          <p:nvPr>
            <p:ph idx="1" type="subTitle"/>
          </p:nvPr>
        </p:nvSpPr>
        <p:spPr>
          <a:xfrm>
            <a:off x="345600" y="1064325"/>
            <a:ext cx="8359500" cy="33846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15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5600">
                <a:latin typeface="Times New Roman"/>
                <a:ea typeface="Times New Roman"/>
                <a:cs typeface="Times New Roman"/>
                <a:sym typeface="Times New Roman"/>
              </a:rPr>
              <a:t>Description: </a:t>
            </a:r>
            <a:r>
              <a:rPr lang="en" sz="5600">
                <a:latin typeface="Times New Roman"/>
                <a:ea typeface="Times New Roman"/>
                <a:cs typeface="Times New Roman"/>
                <a:sym typeface="Times New Roman"/>
              </a:rPr>
              <a:t>NIST SP 800-53 Rev. 5's RA-5 controls are related to "Vulnerability Scanning" measures. The OpenEMR application must regularly perform vulnerability scanning in order to find and fix any potential security flaws before implementing RA-5 restrictions. The following is a generic guide to RA-5 control implementation:</a:t>
            </a:r>
            <a:endParaRPr sz="56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5600">
                <a:latin typeface="Times New Roman"/>
                <a:ea typeface="Times New Roman"/>
                <a:cs typeface="Times New Roman"/>
                <a:sym typeface="Times New Roman"/>
              </a:rPr>
              <a:t>Implementation </a:t>
            </a:r>
            <a:endParaRPr b="1" sz="5600">
              <a:latin typeface="Times New Roman"/>
              <a:ea typeface="Times New Roman"/>
              <a:cs typeface="Times New Roman"/>
              <a:sym typeface="Times New Roman"/>
            </a:endParaRPr>
          </a:p>
          <a:p>
            <a:pPr indent="-317500" lvl="0" marL="457200" rtl="0" algn="just">
              <a:lnSpc>
                <a:spcPct val="115000"/>
              </a:lnSpc>
              <a:spcBef>
                <a:spcPts val="1200"/>
              </a:spcBef>
              <a:spcAft>
                <a:spcPts val="0"/>
              </a:spcAft>
              <a:buSzPct val="100000"/>
              <a:buFont typeface="Times New Roman"/>
              <a:buAutoNum type="arabicPeriod"/>
            </a:pPr>
            <a:r>
              <a:rPr b="1" lang="en" sz="5600">
                <a:latin typeface="Times New Roman"/>
                <a:ea typeface="Times New Roman"/>
                <a:cs typeface="Times New Roman"/>
                <a:sym typeface="Times New Roman"/>
              </a:rPr>
              <a:t>Define Scanning Sco</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How to Choose a Vulnerability Scanner</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Set Up Scanning Parameters</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Authentication for Deeper Scans</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Conduct Frequent Scans</a:t>
            </a:r>
            <a:endParaRPr b="1"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Integration with Change Management</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Documentation of Scan Results</a:t>
            </a:r>
            <a:endParaRPr b="1"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Set Priorities and Take Corrective Action</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Retesting</a:t>
            </a:r>
            <a:endParaRPr sz="56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ct val="100000"/>
              <a:buFont typeface="Times New Roman"/>
              <a:buAutoNum type="arabicPeriod"/>
            </a:pPr>
            <a:r>
              <a:rPr b="1" lang="en" sz="5600">
                <a:latin typeface="Times New Roman"/>
                <a:ea typeface="Times New Roman"/>
                <a:cs typeface="Times New Roman"/>
                <a:sym typeface="Times New Roman"/>
              </a:rPr>
              <a:t>Scan as much as possible automatically</a:t>
            </a:r>
            <a:endParaRPr sz="5600">
              <a:latin typeface="Times New Roman"/>
              <a:ea typeface="Times New Roman"/>
              <a:cs typeface="Times New Roman"/>
              <a:sym typeface="Times New Roman"/>
            </a:endParaRPr>
          </a:p>
          <a:p>
            <a:pPr indent="0" lvl="0" marL="0" rtl="0" algn="ctr">
              <a:spcBef>
                <a:spcPts val="1200"/>
              </a:spcBef>
              <a:spcAft>
                <a:spcPts val="0"/>
              </a:spcAft>
              <a:buNone/>
            </a:pPr>
            <a:r>
              <a:t/>
            </a:r>
            <a:endParaRPr sz="5600"/>
          </a:p>
        </p:txBody>
      </p:sp>
      <p:sp>
        <p:nvSpPr>
          <p:cNvPr id="119" name="Google Shape;119;p23"/>
          <p:cNvSpPr txBox="1"/>
          <p:nvPr/>
        </p:nvSpPr>
        <p:spPr>
          <a:xfrm>
            <a:off x="5686425" y="2305050"/>
            <a:ext cx="2695500" cy="189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Tools Used for Vulnerability Scanning</a:t>
            </a:r>
            <a:r>
              <a:rPr lang="en" sz="1600">
                <a:solidFill>
                  <a:schemeClr val="dk1"/>
                </a:solidFill>
                <a:latin typeface="Times New Roman"/>
                <a:ea typeface="Times New Roman"/>
                <a:cs typeface="Times New Roman"/>
                <a:sym typeface="Times New Roman"/>
              </a:rPr>
              <a:t>: Nessus, Qualys, Tenable.io,Tenable.sc, OpenVas</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idx="1" type="subTitle"/>
          </p:nvPr>
        </p:nvSpPr>
        <p:spPr>
          <a:xfrm>
            <a:off x="347550" y="219625"/>
            <a:ext cx="8448900" cy="3828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Test Case 5</a:t>
            </a:r>
            <a:endParaRPr b="1" sz="12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en" sz="1200">
                <a:latin typeface="Times New Roman"/>
                <a:ea typeface="Times New Roman"/>
                <a:cs typeface="Times New Roman"/>
                <a:sym typeface="Times New Roman"/>
              </a:rPr>
              <a:t>AC-6(10): Prohibit Non-privileged Users from Executing Privileged Functions</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Prevent non-privileged users from executing privileged functions.</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To test this policy AC-6(10) while creating the user User1 having job responsibilities as Front Desk we ensure that he should not have access the same as Administrator.</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The below screenshot shows the difference between the functionalities applicable to the Admin profile and the Front Desk profile.</a:t>
            </a:r>
            <a:endParaRPr sz="1200">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pic>
        <p:nvPicPr>
          <p:cNvPr id="125" name="Google Shape;125;p24"/>
          <p:cNvPicPr preferRelativeResize="0"/>
          <p:nvPr/>
        </p:nvPicPr>
        <p:blipFill>
          <a:blip r:embed="rId3">
            <a:alphaModFix/>
          </a:blip>
          <a:stretch>
            <a:fillRect/>
          </a:stretch>
        </p:blipFill>
        <p:spPr>
          <a:xfrm>
            <a:off x="4572000" y="2281550"/>
            <a:ext cx="4492584" cy="2720751"/>
          </a:xfrm>
          <a:prstGeom prst="rect">
            <a:avLst/>
          </a:prstGeom>
          <a:noFill/>
          <a:ln>
            <a:noFill/>
          </a:ln>
        </p:spPr>
      </p:pic>
      <p:pic>
        <p:nvPicPr>
          <p:cNvPr id="126" name="Google Shape;126;p24"/>
          <p:cNvPicPr preferRelativeResize="0"/>
          <p:nvPr/>
        </p:nvPicPr>
        <p:blipFill>
          <a:blip r:embed="rId4">
            <a:alphaModFix/>
          </a:blip>
          <a:stretch>
            <a:fillRect/>
          </a:stretch>
        </p:blipFill>
        <p:spPr>
          <a:xfrm>
            <a:off x="100850" y="2281559"/>
            <a:ext cx="4343026" cy="27735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idx="1" type="subTitle"/>
          </p:nvPr>
        </p:nvSpPr>
        <p:spPr>
          <a:xfrm>
            <a:off x="416175" y="156675"/>
            <a:ext cx="8017800" cy="4215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400">
                <a:latin typeface="Times New Roman"/>
                <a:ea typeface="Times New Roman"/>
                <a:cs typeface="Times New Roman"/>
                <a:sym typeface="Times New Roman"/>
              </a:rPr>
              <a:t>Test Case 6</a:t>
            </a:r>
            <a:endParaRPr b="1" sz="14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b="1" lang="en" sz="1400">
                <a:latin typeface="Times New Roman"/>
                <a:ea typeface="Times New Roman"/>
                <a:cs typeface="Times New Roman"/>
                <a:sym typeface="Times New Roman"/>
              </a:rPr>
              <a:t>AU-2: Event Logging </a:t>
            </a:r>
            <a:endParaRPr b="1"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latin typeface="Times New Roman"/>
                <a:ea typeface="Times New Roman"/>
                <a:cs typeface="Times New Roman"/>
                <a:sym typeface="Times New Roman"/>
              </a:rPr>
              <a:t>This ensures that the application generates the log for the activities that are carried out in the application.</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latin typeface="Times New Roman"/>
                <a:ea typeface="Times New Roman"/>
                <a:cs typeface="Times New Roman"/>
                <a:sym typeface="Times New Roman"/>
              </a:rPr>
              <a:t>To test this policy AU-2 we verified whether the application ensures to store the log for all the events.</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latin typeface="Times New Roman"/>
                <a:ea typeface="Times New Roman"/>
                <a:cs typeface="Times New Roman"/>
                <a:sym typeface="Times New Roman"/>
              </a:rPr>
              <a:t>The below screenshot shows the unsuccessful login attempt logs and activities that are carried out by the admin user.</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sz="2700"/>
          </a:p>
        </p:txBody>
      </p:sp>
      <p:pic>
        <p:nvPicPr>
          <p:cNvPr id="132" name="Google Shape;132;p25"/>
          <p:cNvPicPr preferRelativeResize="0"/>
          <p:nvPr/>
        </p:nvPicPr>
        <p:blipFill>
          <a:blip r:embed="rId3">
            <a:alphaModFix/>
          </a:blip>
          <a:stretch>
            <a:fillRect/>
          </a:stretch>
        </p:blipFill>
        <p:spPr>
          <a:xfrm>
            <a:off x="151275" y="2117887"/>
            <a:ext cx="4332526" cy="2755116"/>
          </a:xfrm>
          <a:prstGeom prst="rect">
            <a:avLst/>
          </a:prstGeom>
          <a:noFill/>
          <a:ln>
            <a:noFill/>
          </a:ln>
        </p:spPr>
      </p:pic>
      <p:pic>
        <p:nvPicPr>
          <p:cNvPr id="133" name="Google Shape;133;p25"/>
          <p:cNvPicPr preferRelativeResize="0"/>
          <p:nvPr/>
        </p:nvPicPr>
        <p:blipFill>
          <a:blip r:embed="rId4">
            <a:alphaModFix/>
          </a:blip>
          <a:stretch>
            <a:fillRect/>
          </a:stretch>
        </p:blipFill>
        <p:spPr>
          <a:xfrm>
            <a:off x="4658600" y="2117875"/>
            <a:ext cx="4210776" cy="2717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subTitle"/>
          </p:nvPr>
        </p:nvSpPr>
        <p:spPr>
          <a:xfrm>
            <a:off x="466625" y="469300"/>
            <a:ext cx="8421300" cy="425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9" name="Google Shape;139;p26"/>
          <p:cNvPicPr preferRelativeResize="0"/>
          <p:nvPr/>
        </p:nvPicPr>
        <p:blipFill>
          <a:blip r:embed="rId3">
            <a:alphaModFix/>
          </a:blip>
          <a:stretch>
            <a:fillRect/>
          </a:stretch>
        </p:blipFill>
        <p:spPr>
          <a:xfrm>
            <a:off x="517025" y="469300"/>
            <a:ext cx="6938700" cy="444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subTitle"/>
          </p:nvPr>
        </p:nvSpPr>
        <p:spPr>
          <a:xfrm>
            <a:off x="385925" y="388625"/>
            <a:ext cx="8360700" cy="4104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200">
                <a:latin typeface="Maven Pro"/>
                <a:ea typeface="Maven Pro"/>
                <a:cs typeface="Maven Pro"/>
                <a:sym typeface="Maven Pro"/>
              </a:rPr>
              <a:t>Test Case 7</a:t>
            </a:r>
            <a:endParaRPr b="1" sz="1200">
              <a:latin typeface="Maven Pro"/>
              <a:ea typeface="Maven Pro"/>
              <a:cs typeface="Maven Pro"/>
              <a:sym typeface="Maven Pro"/>
            </a:endParaRPr>
          </a:p>
          <a:p>
            <a:pPr indent="0" lvl="0" marL="0" rtl="0" algn="ctr">
              <a:lnSpc>
                <a:spcPct val="115000"/>
              </a:lnSpc>
              <a:spcBef>
                <a:spcPts val="1200"/>
              </a:spcBef>
              <a:spcAft>
                <a:spcPts val="0"/>
              </a:spcAft>
              <a:buNone/>
            </a:pPr>
            <a:r>
              <a:rPr b="1" lang="en" sz="1200">
                <a:latin typeface="Maven Pro"/>
                <a:ea typeface="Maven Pro"/>
                <a:cs typeface="Maven Pro"/>
                <a:sym typeface="Maven Pro"/>
              </a:rPr>
              <a:t>CM-10: Software Usage Restrictions: </a:t>
            </a:r>
            <a:endParaRPr b="1" sz="1200">
              <a:latin typeface="Maven Pro"/>
              <a:ea typeface="Maven Pro"/>
              <a:cs typeface="Maven Pro"/>
              <a:sym typeface="Maven Pro"/>
            </a:endParaRPr>
          </a:p>
          <a:p>
            <a:pPr indent="0" lvl="0" marL="0" rtl="0" algn="l">
              <a:lnSpc>
                <a:spcPct val="115000"/>
              </a:lnSpc>
              <a:spcBef>
                <a:spcPts val="1200"/>
              </a:spcBef>
              <a:spcAft>
                <a:spcPts val="0"/>
              </a:spcAft>
              <a:buNone/>
            </a:pPr>
            <a:r>
              <a:rPr lang="en" sz="1200">
                <a:latin typeface="Maven Pro"/>
                <a:ea typeface="Maven Pro"/>
                <a:cs typeface="Maven Pro"/>
                <a:sym typeface="Maven Pro"/>
              </a:rPr>
              <a:t>Implements policies and processes to govern the usage of software on information systems.</a:t>
            </a:r>
            <a:endParaRPr sz="1200">
              <a:latin typeface="Maven Pro"/>
              <a:ea typeface="Maven Pro"/>
              <a:cs typeface="Maven Pro"/>
              <a:sym typeface="Maven Pro"/>
            </a:endParaRPr>
          </a:p>
          <a:p>
            <a:pPr indent="0" lvl="0" marL="0" rtl="0" algn="l">
              <a:lnSpc>
                <a:spcPct val="115000"/>
              </a:lnSpc>
              <a:spcBef>
                <a:spcPts val="1200"/>
              </a:spcBef>
              <a:spcAft>
                <a:spcPts val="0"/>
              </a:spcAft>
              <a:buNone/>
            </a:pPr>
            <a:r>
              <a:rPr lang="en" sz="1200">
                <a:latin typeface="Maven Pro"/>
                <a:ea typeface="Maven Pro"/>
                <a:cs typeface="Maven Pro"/>
                <a:sym typeface="Maven Pro"/>
              </a:rPr>
              <a:t>To test this policy CM-10 we verified whether the application has claimed all the acknowledgement, licensing, and certification information.</a:t>
            </a:r>
            <a:endParaRPr sz="1200">
              <a:latin typeface="Maven Pro"/>
              <a:ea typeface="Maven Pro"/>
              <a:cs typeface="Maven Pro"/>
              <a:sym typeface="Maven Pro"/>
            </a:endParaRPr>
          </a:p>
          <a:p>
            <a:pPr indent="0" lvl="0" marL="0" rtl="0" algn="l">
              <a:lnSpc>
                <a:spcPct val="115000"/>
              </a:lnSpc>
              <a:spcBef>
                <a:spcPts val="1200"/>
              </a:spcBef>
              <a:spcAft>
                <a:spcPts val="0"/>
              </a:spcAft>
              <a:buNone/>
            </a:pPr>
            <a:r>
              <a:rPr lang="en" sz="1200">
                <a:latin typeface="Maven Pro"/>
                <a:ea typeface="Maven Pro"/>
                <a:cs typeface="Maven Pro"/>
                <a:sym typeface="Maven Pro"/>
              </a:rPr>
              <a:t>The below screenshot shows that it complies</a:t>
            </a:r>
            <a:endParaRPr sz="1200">
              <a:latin typeface="Maven Pro"/>
              <a:ea typeface="Maven Pro"/>
              <a:cs typeface="Maven Pro"/>
              <a:sym typeface="Maven Pro"/>
            </a:endParaRPr>
          </a:p>
          <a:p>
            <a:pPr indent="0" lvl="0" marL="0" rtl="0" algn="l">
              <a:lnSpc>
                <a:spcPct val="115000"/>
              </a:lnSpc>
              <a:spcBef>
                <a:spcPts val="1200"/>
              </a:spcBef>
              <a:spcAft>
                <a:spcPts val="0"/>
              </a:spcAft>
              <a:buNone/>
            </a:pPr>
            <a:r>
              <a:rPr lang="en" sz="1200">
                <a:latin typeface="Maven Pro"/>
                <a:ea typeface="Maven Pro"/>
                <a:cs typeface="Maven Pro"/>
                <a:sym typeface="Maven Pro"/>
              </a:rPr>
              <a:t> with the required policy.</a:t>
            </a:r>
            <a:endParaRPr sz="1200">
              <a:latin typeface="Maven Pro"/>
              <a:ea typeface="Maven Pro"/>
              <a:cs typeface="Maven Pro"/>
              <a:sym typeface="Maven Pro"/>
            </a:endParaRPr>
          </a:p>
          <a:p>
            <a:pPr indent="0" lvl="0" marL="0" rtl="0" algn="l">
              <a:spcBef>
                <a:spcPts val="1200"/>
              </a:spcBef>
              <a:spcAft>
                <a:spcPts val="0"/>
              </a:spcAft>
              <a:buNone/>
            </a:pPr>
            <a:r>
              <a:t/>
            </a:r>
            <a:endParaRPr>
              <a:latin typeface="Maven Pro"/>
              <a:ea typeface="Maven Pro"/>
              <a:cs typeface="Maven Pro"/>
              <a:sym typeface="Maven Pro"/>
            </a:endParaRPr>
          </a:p>
        </p:txBody>
      </p:sp>
      <p:pic>
        <p:nvPicPr>
          <p:cNvPr id="145" name="Google Shape;145;p27"/>
          <p:cNvPicPr preferRelativeResize="0"/>
          <p:nvPr/>
        </p:nvPicPr>
        <p:blipFill>
          <a:blip r:embed="rId3">
            <a:alphaModFix/>
          </a:blip>
          <a:stretch>
            <a:fillRect/>
          </a:stretch>
        </p:blipFill>
        <p:spPr>
          <a:xfrm>
            <a:off x="4794000" y="1820750"/>
            <a:ext cx="3714626" cy="321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151" name="Google Shape;151;p28"/>
          <p:cNvPicPr preferRelativeResize="0"/>
          <p:nvPr/>
        </p:nvPicPr>
        <p:blipFill>
          <a:blip r:embed="rId3">
            <a:alphaModFix/>
          </a:blip>
          <a:stretch>
            <a:fillRect/>
          </a:stretch>
        </p:blipFill>
        <p:spPr>
          <a:xfrm>
            <a:off x="88400" y="414600"/>
            <a:ext cx="5228675" cy="3332424"/>
          </a:xfrm>
          <a:prstGeom prst="rect">
            <a:avLst/>
          </a:prstGeom>
          <a:noFill/>
          <a:ln>
            <a:noFill/>
          </a:ln>
        </p:spPr>
      </p:pic>
      <p:pic>
        <p:nvPicPr>
          <p:cNvPr id="152" name="Google Shape;152;p28"/>
          <p:cNvPicPr preferRelativeResize="0"/>
          <p:nvPr/>
        </p:nvPicPr>
        <p:blipFill rotWithShape="1">
          <a:blip r:embed="rId4">
            <a:alphaModFix/>
          </a:blip>
          <a:srcRect b="-21219" l="-7519" r="-15149" t="2143"/>
          <a:stretch/>
        </p:blipFill>
        <p:spPr>
          <a:xfrm>
            <a:off x="3290500" y="1675775"/>
            <a:ext cx="6414226" cy="401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idx="1" type="subTitle"/>
          </p:nvPr>
        </p:nvSpPr>
        <p:spPr>
          <a:xfrm>
            <a:off x="375875" y="549450"/>
            <a:ext cx="8058000" cy="4044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200">
                <a:latin typeface="Maven Pro"/>
                <a:ea typeface="Maven Pro"/>
                <a:cs typeface="Maven Pro"/>
                <a:sym typeface="Maven Pro"/>
              </a:rPr>
              <a:t>Test Case 8</a:t>
            </a:r>
            <a:endParaRPr b="1" sz="1200">
              <a:latin typeface="Maven Pro"/>
              <a:ea typeface="Maven Pro"/>
              <a:cs typeface="Maven Pro"/>
              <a:sym typeface="Maven Pro"/>
            </a:endParaRPr>
          </a:p>
          <a:p>
            <a:pPr indent="0" lvl="0" marL="0" rtl="0" algn="ctr">
              <a:lnSpc>
                <a:spcPct val="115000"/>
              </a:lnSpc>
              <a:spcBef>
                <a:spcPts val="1200"/>
              </a:spcBef>
              <a:spcAft>
                <a:spcPts val="0"/>
              </a:spcAft>
              <a:buNone/>
            </a:pPr>
            <a:r>
              <a:rPr b="1" lang="en" sz="1200">
                <a:latin typeface="Maven Pro"/>
                <a:ea typeface="Maven Pro"/>
                <a:cs typeface="Maven Pro"/>
                <a:sym typeface="Maven Pro"/>
              </a:rPr>
              <a:t>PL-4: Rules of Behavior: </a:t>
            </a:r>
            <a:r>
              <a:rPr lang="en" sz="1200">
                <a:latin typeface="Maven Pro"/>
                <a:ea typeface="Maven Pro"/>
                <a:cs typeface="Maven Pro"/>
                <a:sym typeface="Maven Pro"/>
              </a:rPr>
              <a:t>Establish and provide to individuals requiring access to the system, the rules that describe their responsibilities and expected behavior for information and system usage, security, and privacy; Receive a documented acknowledgment from such individuals, indicating that they have read, understand, and agree to abide by the rules of behavior, before authorizing access to information.</a:t>
            </a:r>
            <a:endParaRPr sz="1200">
              <a:latin typeface="Maven Pro"/>
              <a:ea typeface="Maven Pro"/>
              <a:cs typeface="Maven Pro"/>
              <a:sym typeface="Maven Pro"/>
            </a:endParaRPr>
          </a:p>
          <a:p>
            <a:pPr indent="0" lvl="0" marL="0" rtl="0" algn="ctr">
              <a:lnSpc>
                <a:spcPct val="115000"/>
              </a:lnSpc>
              <a:spcBef>
                <a:spcPts val="1200"/>
              </a:spcBef>
              <a:spcAft>
                <a:spcPts val="0"/>
              </a:spcAft>
              <a:buNone/>
            </a:pPr>
            <a:r>
              <a:rPr lang="en" sz="1200">
                <a:latin typeface="Maven Pro"/>
                <a:ea typeface="Maven Pro"/>
                <a:cs typeface="Maven Pro"/>
                <a:sym typeface="Maven Pro"/>
              </a:rPr>
              <a:t>To test this policy CM-10 we verified whether the application has described the user’s responsibilities and expected behavior for information and system usage, security, and privacy.</a:t>
            </a:r>
            <a:endParaRPr sz="1200">
              <a:latin typeface="Maven Pro"/>
              <a:ea typeface="Maven Pro"/>
              <a:cs typeface="Maven Pro"/>
              <a:sym typeface="Maven Pro"/>
            </a:endParaRPr>
          </a:p>
          <a:p>
            <a:pPr indent="0" lvl="0" marL="0" rtl="0" algn="ctr">
              <a:lnSpc>
                <a:spcPct val="115000"/>
              </a:lnSpc>
              <a:spcBef>
                <a:spcPts val="1200"/>
              </a:spcBef>
              <a:spcAft>
                <a:spcPts val="0"/>
              </a:spcAft>
              <a:buNone/>
            </a:pPr>
            <a:r>
              <a:rPr lang="en" sz="1200">
                <a:latin typeface="Maven Pro"/>
                <a:ea typeface="Maven Pro"/>
                <a:cs typeface="Maven Pro"/>
                <a:sym typeface="Maven Pro"/>
              </a:rPr>
              <a:t>The below screenshot shows that it complies with the required policy.</a:t>
            </a:r>
            <a:endParaRPr sz="1200">
              <a:latin typeface="Maven Pro"/>
              <a:ea typeface="Maven Pro"/>
              <a:cs typeface="Maven Pro"/>
              <a:sym typeface="Maven Pro"/>
            </a:endParaRPr>
          </a:p>
          <a:p>
            <a:pPr indent="0" lvl="0" marL="0" rtl="0" algn="ctr">
              <a:lnSpc>
                <a:spcPct val="115000"/>
              </a:lnSpc>
              <a:spcBef>
                <a:spcPts val="1200"/>
              </a:spcBef>
              <a:spcAft>
                <a:spcPts val="0"/>
              </a:spcAft>
              <a:buNone/>
            </a:pPr>
            <a:r>
              <a:rPr lang="en" sz="1200">
                <a:latin typeface="Maven Pro"/>
                <a:ea typeface="Maven Pro"/>
                <a:cs typeface="Maven Pro"/>
                <a:sym typeface="Maven Pro"/>
              </a:rPr>
              <a:t>The link to access the rules of behavior - </a:t>
            </a:r>
            <a:r>
              <a:rPr lang="en" sz="1200" u="sng">
                <a:latin typeface="Maven Pro"/>
                <a:ea typeface="Maven Pro"/>
                <a:cs typeface="Maven Pro"/>
                <a:sym typeface="Maven Pro"/>
                <a:hlinkClick r:id="rId3"/>
              </a:rPr>
              <a:t>https://www.open-emr.org/wiki/index.php/Access_Controls_Listing</a:t>
            </a:r>
            <a:endParaRPr sz="1200">
              <a:latin typeface="Maven Pro"/>
              <a:ea typeface="Maven Pro"/>
              <a:cs typeface="Maven Pro"/>
              <a:sym typeface="Maven Pro"/>
            </a:endParaRPr>
          </a:p>
          <a:p>
            <a:pPr indent="0" lvl="0" marL="0" rtl="0" algn="ctr">
              <a:lnSpc>
                <a:spcPct val="115000"/>
              </a:lnSpc>
              <a:spcBef>
                <a:spcPts val="1200"/>
              </a:spcBef>
              <a:spcAft>
                <a:spcPts val="0"/>
              </a:spcAft>
              <a:buNone/>
            </a:pPr>
            <a:r>
              <a:t/>
            </a:r>
            <a:endParaRPr sz="1200">
              <a:solidFill>
                <a:srgbClr val="000000"/>
              </a:solidFill>
              <a:latin typeface="Maven Pro"/>
              <a:ea typeface="Maven Pro"/>
              <a:cs typeface="Maven Pro"/>
              <a:sym typeface="Maven Pro"/>
            </a:endParaRPr>
          </a:p>
          <a:p>
            <a:pPr indent="0" lvl="0" marL="0" rtl="0" algn="ctr">
              <a:spcBef>
                <a:spcPts val="12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0"/>
          <p:cNvPicPr preferRelativeResize="0"/>
          <p:nvPr/>
        </p:nvPicPr>
        <p:blipFill>
          <a:blip r:embed="rId3">
            <a:alphaModFix/>
          </a:blip>
          <a:stretch>
            <a:fillRect/>
          </a:stretch>
        </p:blipFill>
        <p:spPr>
          <a:xfrm>
            <a:off x="152400" y="152400"/>
            <a:ext cx="4046549" cy="2192775"/>
          </a:xfrm>
          <a:prstGeom prst="rect">
            <a:avLst/>
          </a:prstGeom>
          <a:noFill/>
          <a:ln>
            <a:noFill/>
          </a:ln>
        </p:spPr>
      </p:pic>
      <p:pic>
        <p:nvPicPr>
          <p:cNvPr id="163" name="Google Shape;163;p30"/>
          <p:cNvPicPr preferRelativeResize="0"/>
          <p:nvPr/>
        </p:nvPicPr>
        <p:blipFill rotWithShape="1">
          <a:blip r:embed="rId4">
            <a:alphaModFix/>
          </a:blip>
          <a:srcRect b="-12714" l="-1605" r="0" t="0"/>
          <a:stretch/>
        </p:blipFill>
        <p:spPr>
          <a:xfrm>
            <a:off x="2866900" y="1704425"/>
            <a:ext cx="6185199" cy="3439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152400" y="152400"/>
            <a:ext cx="879473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0" name="Shape 60"/>
        <p:cNvGrpSpPr/>
        <p:nvPr/>
      </p:nvGrpSpPr>
      <p:grpSpPr>
        <a:xfrm>
          <a:off x="0" y="0"/>
          <a:ext cx="0" cy="0"/>
          <a:chOff x="0" y="0"/>
          <a:chExt cx="0" cy="0"/>
        </a:xfrm>
      </p:grpSpPr>
      <p:sp>
        <p:nvSpPr>
          <p:cNvPr id="61" name="Google Shape;61;p14"/>
          <p:cNvSpPr/>
          <p:nvPr/>
        </p:nvSpPr>
        <p:spPr>
          <a:xfrm>
            <a:off x="742950" y="763600"/>
            <a:ext cx="7210500" cy="3684600"/>
          </a:xfrm>
          <a:prstGeom prst="horizontalScroll">
            <a:avLst>
              <a:gd fmla="val 125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2000">
                <a:solidFill>
                  <a:srgbClr val="F3F3F3"/>
                </a:solidFill>
                <a:latin typeface="Maven Pro"/>
                <a:ea typeface="Maven Pro"/>
                <a:cs typeface="Maven Pro"/>
                <a:sym typeface="Maven Pro"/>
              </a:rPr>
              <a:t>A small healthcare business uses Platform as a Service (PaaS) to meet its application development and data storage needs. The business specializes in handling patient records and offering telemedicine services.</a:t>
            </a:r>
            <a:endParaRPr sz="2000">
              <a:solidFill>
                <a:srgbClr val="F3F3F3"/>
              </a:solidFill>
              <a:latin typeface="Maven Pro"/>
              <a:ea typeface="Maven Pro"/>
              <a:cs typeface="Maven Pro"/>
              <a:sym typeface="Maven Pro"/>
            </a:endParaRPr>
          </a:p>
          <a:p>
            <a:pPr indent="0" lvl="0" marL="0" rtl="0" algn="ctr">
              <a:spcBef>
                <a:spcPts val="1200"/>
              </a:spcBef>
              <a:spcAft>
                <a:spcPts val="0"/>
              </a:spcAft>
              <a:buNone/>
            </a:pPr>
            <a:r>
              <a:t/>
            </a:r>
            <a:endParaRPr>
              <a:latin typeface="Nunito"/>
              <a:ea typeface="Nunito"/>
              <a:cs typeface="Nunito"/>
              <a:sym typeface="Nunito"/>
            </a:endParaRPr>
          </a:p>
        </p:txBody>
      </p:sp>
      <p:sp>
        <p:nvSpPr>
          <p:cNvPr id="62" name="Google Shape;62;p14"/>
          <p:cNvSpPr txBox="1"/>
          <p:nvPr/>
        </p:nvSpPr>
        <p:spPr>
          <a:xfrm>
            <a:off x="2477550" y="386875"/>
            <a:ext cx="4188900" cy="6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rgbClr val="000000"/>
              </a:buClr>
              <a:buSzPts val="990"/>
              <a:buFont typeface="Arial"/>
              <a:buNone/>
            </a:pPr>
            <a:r>
              <a:rPr lang="en" sz="3060">
                <a:solidFill>
                  <a:schemeClr val="dk1"/>
                </a:solidFill>
              </a:rPr>
              <a:t>Business Scenario</a:t>
            </a:r>
            <a:endParaRPr sz="3780">
              <a:solidFill>
                <a:schemeClr val="dk1"/>
              </a:solidFill>
            </a:endParaRPr>
          </a:p>
          <a:p>
            <a:pPr indent="0" lvl="0" marL="0" rtl="0" algn="l">
              <a:spcBef>
                <a:spcPts val="1200"/>
              </a:spcBef>
              <a:spcAft>
                <a:spcPts val="0"/>
              </a:spcAft>
              <a:buNone/>
            </a:pPr>
            <a:r>
              <a:t/>
            </a:r>
            <a:endParaRPr sz="18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idx="1" type="subTitle"/>
          </p:nvPr>
        </p:nvSpPr>
        <p:spPr>
          <a:xfrm>
            <a:off x="925050" y="2125775"/>
            <a:ext cx="7293900" cy="2492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 sz="1400">
                <a:solidFill>
                  <a:schemeClr val="dk1"/>
                </a:solidFill>
              </a:rPr>
              <a:t>Office Ally is a package bundle of healthcare and record management software.</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Office Ally is a software as a service (SAAS) package.</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Office Ally software bundle include three main software packages</a:t>
            </a:r>
            <a:endParaRPr sz="1400">
              <a:solidFill>
                <a:schemeClr val="dk1"/>
              </a:solidFill>
            </a:endParaRPr>
          </a:p>
          <a:p>
            <a:pPr indent="-311150" lvl="1" marL="914400" rtl="0" algn="just">
              <a:spcBef>
                <a:spcPts val="0"/>
              </a:spcBef>
              <a:spcAft>
                <a:spcPts val="0"/>
              </a:spcAft>
              <a:buClr>
                <a:schemeClr val="dk1"/>
              </a:buClr>
              <a:buSzPts val="1300"/>
              <a:buChar char="➢"/>
            </a:pPr>
            <a:r>
              <a:rPr lang="en" sz="1300">
                <a:solidFill>
                  <a:schemeClr val="dk1"/>
                </a:solidFill>
              </a:rPr>
              <a:t>Service center</a:t>
            </a:r>
            <a:endParaRPr sz="1300">
              <a:solidFill>
                <a:schemeClr val="dk1"/>
              </a:solidFill>
            </a:endParaRPr>
          </a:p>
          <a:p>
            <a:pPr indent="-311150" lvl="1" marL="914400" rtl="0" algn="just">
              <a:spcBef>
                <a:spcPts val="0"/>
              </a:spcBef>
              <a:spcAft>
                <a:spcPts val="0"/>
              </a:spcAft>
              <a:buClr>
                <a:schemeClr val="dk1"/>
              </a:buClr>
              <a:buSzPts val="1300"/>
              <a:buChar char="➢"/>
            </a:pPr>
            <a:r>
              <a:rPr lang="en" sz="1300">
                <a:solidFill>
                  <a:schemeClr val="dk1"/>
                </a:solidFill>
              </a:rPr>
              <a:t>Practice mate</a:t>
            </a:r>
            <a:endParaRPr sz="1300">
              <a:solidFill>
                <a:schemeClr val="dk1"/>
              </a:solidFill>
            </a:endParaRPr>
          </a:p>
          <a:p>
            <a:pPr indent="-311150" lvl="1" marL="914400" rtl="0" algn="just">
              <a:spcBef>
                <a:spcPts val="0"/>
              </a:spcBef>
              <a:spcAft>
                <a:spcPts val="0"/>
              </a:spcAft>
              <a:buClr>
                <a:schemeClr val="dk1"/>
              </a:buClr>
              <a:buSzPts val="1300"/>
              <a:buChar char="➢"/>
            </a:pPr>
            <a:r>
              <a:rPr lang="en" sz="1300">
                <a:solidFill>
                  <a:schemeClr val="dk1"/>
                </a:solidFill>
              </a:rPr>
              <a:t>EHR 24/7</a:t>
            </a:r>
            <a:endParaRPr sz="13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Service center is claims management software used to check for medical claims.</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Practice mate is a practice management software.</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EHR 24/7 is a electronic health record management software.</a:t>
            </a:r>
            <a:endParaRPr sz="1400">
              <a:solidFill>
                <a:schemeClr val="dk1"/>
              </a:solidFill>
            </a:endParaRPr>
          </a:p>
          <a:p>
            <a:pPr indent="0" lvl="0" marL="457200" rtl="0" algn="just">
              <a:spcBef>
                <a:spcPts val="0"/>
              </a:spcBef>
              <a:spcAft>
                <a:spcPts val="0"/>
              </a:spcAft>
              <a:buNone/>
            </a:pPr>
            <a:r>
              <a:t/>
            </a:r>
            <a:endParaRPr sz="1400">
              <a:solidFill>
                <a:schemeClr val="dk1"/>
              </a:solidFill>
            </a:endParaRPr>
          </a:p>
        </p:txBody>
      </p:sp>
      <p:pic>
        <p:nvPicPr>
          <p:cNvPr id="174" name="Google Shape;174;p32"/>
          <p:cNvPicPr preferRelativeResize="0"/>
          <p:nvPr/>
        </p:nvPicPr>
        <p:blipFill>
          <a:blip r:embed="rId3">
            <a:alphaModFix/>
          </a:blip>
          <a:stretch>
            <a:fillRect/>
          </a:stretch>
        </p:blipFill>
        <p:spPr>
          <a:xfrm>
            <a:off x="1421613" y="806872"/>
            <a:ext cx="6060624" cy="110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180" name="Google Shape;180;p33"/>
          <p:cNvSpPr txBox="1"/>
          <p:nvPr>
            <p:ph idx="4294967295" type="body"/>
          </p:nvPr>
        </p:nvSpPr>
        <p:spPr>
          <a:xfrm>
            <a:off x="4734150" y="1597900"/>
            <a:ext cx="4013700" cy="3117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b="1" lang="en" sz="1400">
                <a:solidFill>
                  <a:schemeClr val="dk1"/>
                </a:solidFill>
              </a:rPr>
              <a:t>Account</a:t>
            </a:r>
            <a:r>
              <a:rPr b="1" lang="en" sz="1400">
                <a:solidFill>
                  <a:schemeClr val="dk1"/>
                </a:solidFill>
              </a:rPr>
              <a:t> Management</a:t>
            </a:r>
            <a:endParaRPr b="1" sz="14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There are three main accounts in Office ally</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Administrator</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Security administrator</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Child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System logs data usage and logon attempts in security audit logs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System generated alerts are stored in security alerts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These information are available only to security administrators</a:t>
            </a:r>
            <a:endParaRPr sz="1200">
              <a:solidFill>
                <a:schemeClr val="dk1"/>
              </a:solidFill>
            </a:endParaRPr>
          </a:p>
        </p:txBody>
      </p:sp>
      <p:pic>
        <p:nvPicPr>
          <p:cNvPr id="181" name="Google Shape;181;p33"/>
          <p:cNvPicPr preferRelativeResize="0"/>
          <p:nvPr/>
        </p:nvPicPr>
        <p:blipFill>
          <a:blip r:embed="rId3">
            <a:alphaModFix/>
          </a:blip>
          <a:stretch>
            <a:fillRect/>
          </a:stretch>
        </p:blipFill>
        <p:spPr>
          <a:xfrm>
            <a:off x="436350" y="1597875"/>
            <a:ext cx="4297800" cy="3117300"/>
          </a:xfrm>
          <a:prstGeom prst="rect">
            <a:avLst/>
          </a:prstGeom>
          <a:noFill/>
          <a:ln>
            <a:noFill/>
          </a:ln>
        </p:spPr>
      </p:pic>
      <p:pic>
        <p:nvPicPr>
          <p:cNvPr id="182" name="Google Shape;182;p33"/>
          <p:cNvPicPr preferRelativeResize="0"/>
          <p:nvPr/>
        </p:nvPicPr>
        <p:blipFill rotWithShape="1">
          <a:blip r:embed="rId4">
            <a:alphaModFix/>
          </a:blip>
          <a:srcRect b="19734" l="-550" r="549" t="-32435"/>
          <a:stretch/>
        </p:blipFill>
        <p:spPr>
          <a:xfrm>
            <a:off x="1303800" y="2"/>
            <a:ext cx="6659451" cy="1212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188" name="Google Shape;188;p34"/>
          <p:cNvSpPr txBox="1"/>
          <p:nvPr>
            <p:ph idx="4294967295" type="body"/>
          </p:nvPr>
        </p:nvSpPr>
        <p:spPr>
          <a:xfrm>
            <a:off x="4840400" y="1597875"/>
            <a:ext cx="3971700" cy="3117300"/>
          </a:xfrm>
          <a:prstGeom prst="rect">
            <a:avLst/>
          </a:prstGeom>
        </p:spPr>
        <p:txBody>
          <a:bodyPr anchorCtr="0" anchor="t" bIns="91425" lIns="91425" spcFirstLastPara="1" rIns="91425" wrap="square" tIns="91425">
            <a:noAutofit/>
          </a:bodyPr>
          <a:lstStyle/>
          <a:p>
            <a:pPr indent="-311467" lvl="0" marL="457200" rtl="0" algn="l">
              <a:lnSpc>
                <a:spcPct val="150000"/>
              </a:lnSpc>
              <a:spcBef>
                <a:spcPts val="0"/>
              </a:spcBef>
              <a:spcAft>
                <a:spcPts val="0"/>
              </a:spcAft>
              <a:buClr>
                <a:schemeClr val="dk1"/>
              </a:buClr>
              <a:buSzPts val="1305"/>
              <a:buChar char="❖"/>
            </a:pPr>
            <a:r>
              <a:rPr lang="en" sz="1305">
                <a:solidFill>
                  <a:schemeClr val="dk1"/>
                </a:solidFill>
              </a:rPr>
              <a:t>Admin has highest privilege but </a:t>
            </a:r>
            <a:r>
              <a:rPr lang="en" sz="1305">
                <a:solidFill>
                  <a:schemeClr val="dk1"/>
                </a:solidFill>
              </a:rPr>
              <a:t>cannot</a:t>
            </a:r>
            <a:r>
              <a:rPr lang="en" sz="1305">
                <a:solidFill>
                  <a:schemeClr val="dk1"/>
                </a:solidFill>
              </a:rPr>
              <a:t> create user accounts.</a:t>
            </a:r>
            <a:endParaRPr sz="1305">
              <a:solidFill>
                <a:schemeClr val="dk1"/>
              </a:solidFill>
            </a:endParaRPr>
          </a:p>
          <a:p>
            <a:pPr indent="-311467" lvl="0" marL="457200" rtl="0" algn="l">
              <a:lnSpc>
                <a:spcPct val="150000"/>
              </a:lnSpc>
              <a:spcBef>
                <a:spcPts val="0"/>
              </a:spcBef>
              <a:spcAft>
                <a:spcPts val="0"/>
              </a:spcAft>
              <a:buClr>
                <a:schemeClr val="dk1"/>
              </a:buClr>
              <a:buSzPts val="1305"/>
              <a:buChar char="❖"/>
            </a:pPr>
            <a:r>
              <a:rPr lang="en" sz="1305">
                <a:solidFill>
                  <a:schemeClr val="dk1"/>
                </a:solidFill>
              </a:rPr>
              <a:t>Admin </a:t>
            </a:r>
            <a:r>
              <a:rPr lang="en" sz="1305">
                <a:solidFill>
                  <a:schemeClr val="dk1"/>
                </a:solidFill>
              </a:rPr>
              <a:t>privileges</a:t>
            </a:r>
            <a:r>
              <a:rPr lang="en" sz="1305">
                <a:solidFill>
                  <a:schemeClr val="dk1"/>
                </a:solidFill>
              </a:rPr>
              <a:t> can be assigned to user during </a:t>
            </a:r>
            <a:r>
              <a:rPr lang="en" sz="1305">
                <a:solidFill>
                  <a:schemeClr val="dk1"/>
                </a:solidFill>
              </a:rPr>
              <a:t>account</a:t>
            </a:r>
            <a:r>
              <a:rPr lang="en" sz="1305">
                <a:solidFill>
                  <a:schemeClr val="dk1"/>
                </a:solidFill>
              </a:rPr>
              <a:t> creation with specific application access or universal access</a:t>
            </a:r>
            <a:endParaRPr sz="1305">
              <a:solidFill>
                <a:schemeClr val="dk1"/>
              </a:solidFill>
            </a:endParaRPr>
          </a:p>
          <a:p>
            <a:pPr indent="-311467" lvl="0" marL="457200" rtl="0" algn="l">
              <a:lnSpc>
                <a:spcPct val="150000"/>
              </a:lnSpc>
              <a:spcBef>
                <a:spcPts val="0"/>
              </a:spcBef>
              <a:spcAft>
                <a:spcPts val="0"/>
              </a:spcAft>
              <a:buClr>
                <a:schemeClr val="dk1"/>
              </a:buClr>
              <a:buSzPts val="1305"/>
              <a:buChar char="❖"/>
            </a:pPr>
            <a:r>
              <a:rPr lang="en" sz="1305">
                <a:solidFill>
                  <a:schemeClr val="dk1"/>
                </a:solidFill>
              </a:rPr>
              <a:t>Security admin will not have many privileges but they can create and manage user accounts.</a:t>
            </a:r>
            <a:endParaRPr sz="1305">
              <a:solidFill>
                <a:schemeClr val="dk1"/>
              </a:solidFill>
            </a:endParaRPr>
          </a:p>
          <a:p>
            <a:pPr indent="-311467" lvl="0" marL="457200" rtl="0" algn="l">
              <a:lnSpc>
                <a:spcPct val="150000"/>
              </a:lnSpc>
              <a:spcBef>
                <a:spcPts val="0"/>
              </a:spcBef>
              <a:spcAft>
                <a:spcPts val="0"/>
              </a:spcAft>
              <a:buClr>
                <a:schemeClr val="dk1"/>
              </a:buClr>
              <a:buSzPts val="1305"/>
              <a:buChar char="❖"/>
            </a:pPr>
            <a:r>
              <a:rPr lang="en" sz="1305">
                <a:solidFill>
                  <a:schemeClr val="dk1"/>
                </a:solidFill>
              </a:rPr>
              <a:t>Privileges are assigned based on roles.</a:t>
            </a:r>
            <a:endParaRPr sz="1305">
              <a:solidFill>
                <a:schemeClr val="dk1"/>
              </a:solidFill>
            </a:endParaRPr>
          </a:p>
          <a:p>
            <a:pPr indent="-311467" lvl="0" marL="457200" rtl="0" algn="l">
              <a:lnSpc>
                <a:spcPct val="150000"/>
              </a:lnSpc>
              <a:spcBef>
                <a:spcPts val="0"/>
              </a:spcBef>
              <a:spcAft>
                <a:spcPts val="0"/>
              </a:spcAft>
              <a:buClr>
                <a:schemeClr val="dk1"/>
              </a:buClr>
              <a:buSzPts val="1305"/>
              <a:buChar char="❖"/>
            </a:pPr>
            <a:r>
              <a:rPr lang="en" sz="1305">
                <a:solidFill>
                  <a:schemeClr val="dk1"/>
                </a:solidFill>
              </a:rPr>
              <a:t>Child users have the least privilege.</a:t>
            </a:r>
            <a:endParaRPr sz="1305">
              <a:solidFill>
                <a:schemeClr val="dk1"/>
              </a:solidFill>
            </a:endParaRPr>
          </a:p>
          <a:p>
            <a:pPr indent="0" lvl="0" marL="0" rtl="0" algn="l">
              <a:lnSpc>
                <a:spcPct val="95000"/>
              </a:lnSpc>
              <a:spcBef>
                <a:spcPts val="1200"/>
              </a:spcBef>
              <a:spcAft>
                <a:spcPts val="1200"/>
              </a:spcAft>
              <a:buSzPts val="935"/>
              <a:buNone/>
            </a:pPr>
            <a:r>
              <a:t/>
            </a:r>
            <a:endParaRPr sz="1105">
              <a:solidFill>
                <a:schemeClr val="dk1"/>
              </a:solidFill>
            </a:endParaRPr>
          </a:p>
        </p:txBody>
      </p:sp>
      <p:pic>
        <p:nvPicPr>
          <p:cNvPr id="189" name="Google Shape;189;p34"/>
          <p:cNvPicPr preferRelativeResize="0"/>
          <p:nvPr/>
        </p:nvPicPr>
        <p:blipFill>
          <a:blip r:embed="rId3">
            <a:alphaModFix/>
          </a:blip>
          <a:stretch>
            <a:fillRect/>
          </a:stretch>
        </p:blipFill>
        <p:spPr>
          <a:xfrm>
            <a:off x="436500" y="1597875"/>
            <a:ext cx="4297799" cy="3117299"/>
          </a:xfrm>
          <a:prstGeom prst="rect">
            <a:avLst/>
          </a:prstGeom>
          <a:noFill/>
          <a:ln>
            <a:noFill/>
          </a:ln>
        </p:spPr>
      </p:pic>
      <p:pic>
        <p:nvPicPr>
          <p:cNvPr id="190" name="Google Shape;190;p34"/>
          <p:cNvPicPr preferRelativeResize="0"/>
          <p:nvPr/>
        </p:nvPicPr>
        <p:blipFill rotWithShape="1">
          <a:blip r:embed="rId4">
            <a:alphaModFix/>
          </a:blip>
          <a:srcRect b="31833" l="0" r="-8908" t="-51193"/>
          <a:stretch/>
        </p:blipFill>
        <p:spPr>
          <a:xfrm>
            <a:off x="1368075" y="-312921"/>
            <a:ext cx="6659451" cy="143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ctrTitle"/>
          </p:nvPr>
        </p:nvSpPr>
        <p:spPr>
          <a:xfrm>
            <a:off x="238175" y="1359975"/>
            <a:ext cx="4620600" cy="2975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96" name="Google Shape;196;p35"/>
          <p:cNvPicPr preferRelativeResize="0"/>
          <p:nvPr/>
        </p:nvPicPr>
        <p:blipFill rotWithShape="1">
          <a:blip r:embed="rId3">
            <a:alphaModFix/>
          </a:blip>
          <a:srcRect b="0" l="0" r="6524" t="0"/>
          <a:stretch/>
        </p:blipFill>
        <p:spPr>
          <a:xfrm>
            <a:off x="238175" y="1359975"/>
            <a:ext cx="4620600" cy="2935250"/>
          </a:xfrm>
          <a:prstGeom prst="rect">
            <a:avLst/>
          </a:prstGeom>
          <a:noFill/>
          <a:ln>
            <a:noFill/>
          </a:ln>
        </p:spPr>
      </p:pic>
      <p:pic>
        <p:nvPicPr>
          <p:cNvPr id="197" name="Google Shape;197;p35"/>
          <p:cNvPicPr preferRelativeResize="0"/>
          <p:nvPr/>
        </p:nvPicPr>
        <p:blipFill rotWithShape="1">
          <a:blip r:embed="rId4">
            <a:alphaModFix/>
          </a:blip>
          <a:srcRect b="19734" l="-550" r="549" t="-32435"/>
          <a:stretch/>
        </p:blipFill>
        <p:spPr>
          <a:xfrm>
            <a:off x="1515500" y="0"/>
            <a:ext cx="6144650" cy="863376"/>
          </a:xfrm>
          <a:prstGeom prst="rect">
            <a:avLst/>
          </a:prstGeom>
          <a:noFill/>
          <a:ln>
            <a:noFill/>
          </a:ln>
        </p:spPr>
      </p:pic>
      <p:sp>
        <p:nvSpPr>
          <p:cNvPr id="198" name="Google Shape;198;p35"/>
          <p:cNvSpPr txBox="1"/>
          <p:nvPr/>
        </p:nvSpPr>
        <p:spPr>
          <a:xfrm>
            <a:off x="5207800" y="1359975"/>
            <a:ext cx="3765900" cy="2886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2"/>
              </a:buClr>
              <a:buSzPts val="1500"/>
              <a:buChar char="❖"/>
            </a:pPr>
            <a:r>
              <a:rPr b="1" lang="en" sz="1500">
                <a:solidFill>
                  <a:schemeClr val="lt2"/>
                </a:solidFill>
              </a:rPr>
              <a:t>Access enforcement</a:t>
            </a:r>
            <a:endParaRPr b="1" sz="1500">
              <a:solidFill>
                <a:schemeClr val="lt2"/>
              </a:solidFill>
            </a:endParaRPr>
          </a:p>
          <a:p>
            <a:pPr indent="-342900" lvl="0" marL="457200" rtl="0" algn="l">
              <a:lnSpc>
                <a:spcPct val="150000"/>
              </a:lnSpc>
              <a:spcBef>
                <a:spcPts val="0"/>
              </a:spcBef>
              <a:spcAft>
                <a:spcPts val="0"/>
              </a:spcAft>
              <a:buClr>
                <a:schemeClr val="lt2"/>
              </a:buClr>
              <a:buSzPts val="1800"/>
              <a:buChar char="❖"/>
            </a:pPr>
            <a:r>
              <a:rPr lang="en" sz="1800">
                <a:solidFill>
                  <a:schemeClr val="lt2"/>
                </a:solidFill>
              </a:rPr>
              <a:t>The security admin </a:t>
            </a:r>
            <a:r>
              <a:rPr lang="en" sz="1800">
                <a:solidFill>
                  <a:schemeClr val="lt2"/>
                </a:solidFill>
              </a:rPr>
              <a:t>assign</a:t>
            </a:r>
            <a:r>
              <a:rPr lang="en" sz="1800">
                <a:solidFill>
                  <a:schemeClr val="lt2"/>
                </a:solidFill>
              </a:rPr>
              <a:t> privileges to the users based on application access</a:t>
            </a:r>
            <a:endParaRPr sz="1800">
              <a:solidFill>
                <a:schemeClr val="lt2"/>
              </a:solidFill>
            </a:endParaRPr>
          </a:p>
          <a:p>
            <a:pPr indent="-342900" lvl="0" marL="457200" rtl="0" algn="l">
              <a:lnSpc>
                <a:spcPct val="150000"/>
              </a:lnSpc>
              <a:spcBef>
                <a:spcPts val="0"/>
              </a:spcBef>
              <a:spcAft>
                <a:spcPts val="0"/>
              </a:spcAft>
              <a:buClr>
                <a:schemeClr val="lt2"/>
              </a:buClr>
              <a:buSzPts val="1800"/>
              <a:buChar char="❖"/>
            </a:pPr>
            <a:r>
              <a:rPr lang="en" sz="1800">
                <a:solidFill>
                  <a:schemeClr val="lt2"/>
                </a:solidFill>
              </a:rPr>
              <a:t>The privileges also include read access and read/write access.</a:t>
            </a:r>
            <a:endParaRPr sz="18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204" name="Google Shape;204;p36"/>
          <p:cNvSpPr txBox="1"/>
          <p:nvPr>
            <p:ph idx="4294967295" type="body"/>
          </p:nvPr>
        </p:nvSpPr>
        <p:spPr>
          <a:xfrm>
            <a:off x="4903650" y="1597875"/>
            <a:ext cx="3930000" cy="3168900"/>
          </a:xfrm>
          <a:prstGeom prst="rect">
            <a:avLst/>
          </a:prstGeom>
        </p:spPr>
        <p:txBody>
          <a:bodyPr anchorCtr="0" anchor="t" bIns="91425" lIns="91425" spcFirstLastPara="1" rIns="91425" wrap="square" tIns="91425">
            <a:noAutofit/>
          </a:bodyPr>
          <a:lstStyle/>
          <a:p>
            <a:pPr indent="-311308" lvl="0" marL="457200" rtl="0" algn="l">
              <a:lnSpc>
                <a:spcPct val="150000"/>
              </a:lnSpc>
              <a:spcBef>
                <a:spcPts val="0"/>
              </a:spcBef>
              <a:spcAft>
                <a:spcPts val="0"/>
              </a:spcAft>
              <a:buClr>
                <a:schemeClr val="dk1"/>
              </a:buClr>
              <a:buSzPts val="1303"/>
              <a:buChar char="❖"/>
            </a:pPr>
            <a:r>
              <a:rPr lang="en" sz="1302">
                <a:solidFill>
                  <a:schemeClr val="dk1"/>
                </a:solidFill>
              </a:rPr>
              <a:t>Users can create and maintain records within their authorized application</a:t>
            </a:r>
            <a:endParaRPr sz="1302">
              <a:solidFill>
                <a:schemeClr val="dk1"/>
              </a:solidFill>
            </a:endParaRPr>
          </a:p>
          <a:p>
            <a:pPr indent="-311308" lvl="0" marL="457200" rtl="0" algn="l">
              <a:lnSpc>
                <a:spcPct val="150000"/>
              </a:lnSpc>
              <a:spcBef>
                <a:spcPts val="0"/>
              </a:spcBef>
              <a:spcAft>
                <a:spcPts val="0"/>
              </a:spcAft>
              <a:buClr>
                <a:schemeClr val="dk1"/>
              </a:buClr>
              <a:buSzPts val="1303"/>
              <a:buChar char="❖"/>
            </a:pPr>
            <a:r>
              <a:rPr lang="en" sz="1302">
                <a:solidFill>
                  <a:schemeClr val="dk1"/>
                </a:solidFill>
              </a:rPr>
              <a:t>Users can also request for data from other users within the application</a:t>
            </a:r>
            <a:endParaRPr sz="1302">
              <a:solidFill>
                <a:schemeClr val="dk1"/>
              </a:solidFill>
            </a:endParaRPr>
          </a:p>
          <a:p>
            <a:pPr indent="-311308" lvl="0" marL="457200" rtl="0" algn="l">
              <a:lnSpc>
                <a:spcPct val="150000"/>
              </a:lnSpc>
              <a:spcBef>
                <a:spcPts val="0"/>
              </a:spcBef>
              <a:spcAft>
                <a:spcPts val="0"/>
              </a:spcAft>
              <a:buClr>
                <a:schemeClr val="dk1"/>
              </a:buClr>
              <a:buSzPts val="1303"/>
              <a:buChar char="❖"/>
            </a:pPr>
            <a:r>
              <a:rPr lang="en" sz="1302">
                <a:solidFill>
                  <a:schemeClr val="dk1"/>
                </a:solidFill>
              </a:rPr>
              <a:t>Data </a:t>
            </a:r>
            <a:r>
              <a:rPr lang="en" sz="1302">
                <a:solidFill>
                  <a:schemeClr val="dk1"/>
                </a:solidFill>
              </a:rPr>
              <a:t>availability</a:t>
            </a:r>
            <a:r>
              <a:rPr lang="en" sz="1302">
                <a:solidFill>
                  <a:schemeClr val="dk1"/>
                </a:solidFill>
              </a:rPr>
              <a:t> is classified into public, privileged and confidential</a:t>
            </a:r>
            <a:endParaRPr sz="1302">
              <a:solidFill>
                <a:schemeClr val="dk1"/>
              </a:solidFill>
            </a:endParaRPr>
          </a:p>
          <a:p>
            <a:pPr indent="-311308" lvl="0" marL="457200" rtl="0" algn="l">
              <a:lnSpc>
                <a:spcPct val="150000"/>
              </a:lnSpc>
              <a:spcBef>
                <a:spcPts val="0"/>
              </a:spcBef>
              <a:spcAft>
                <a:spcPts val="0"/>
              </a:spcAft>
              <a:buClr>
                <a:schemeClr val="dk1"/>
              </a:buClr>
              <a:buSzPts val="1303"/>
              <a:buChar char="❖"/>
            </a:pPr>
            <a:r>
              <a:rPr lang="en" sz="1302">
                <a:solidFill>
                  <a:schemeClr val="dk1"/>
                </a:solidFill>
              </a:rPr>
              <a:t>Public data is available to all the users in the application. Privileged data can be requested from users and confidential pertains to single user and patient. </a:t>
            </a:r>
            <a:endParaRPr sz="1302">
              <a:solidFill>
                <a:schemeClr val="dk1"/>
              </a:solidFill>
            </a:endParaRPr>
          </a:p>
        </p:txBody>
      </p:sp>
      <p:pic>
        <p:nvPicPr>
          <p:cNvPr id="205" name="Google Shape;205;p36"/>
          <p:cNvPicPr preferRelativeResize="0"/>
          <p:nvPr/>
        </p:nvPicPr>
        <p:blipFill>
          <a:blip r:embed="rId3">
            <a:alphaModFix/>
          </a:blip>
          <a:stretch>
            <a:fillRect/>
          </a:stretch>
        </p:blipFill>
        <p:spPr>
          <a:xfrm>
            <a:off x="436350" y="1597875"/>
            <a:ext cx="4297800" cy="3169051"/>
          </a:xfrm>
          <a:prstGeom prst="rect">
            <a:avLst/>
          </a:prstGeom>
          <a:noFill/>
          <a:ln>
            <a:noFill/>
          </a:ln>
        </p:spPr>
      </p:pic>
      <p:pic>
        <p:nvPicPr>
          <p:cNvPr id="206" name="Google Shape;206;p36"/>
          <p:cNvPicPr preferRelativeResize="0"/>
          <p:nvPr/>
        </p:nvPicPr>
        <p:blipFill rotWithShape="1">
          <a:blip r:embed="rId4">
            <a:alphaModFix/>
          </a:blip>
          <a:srcRect b="0" l="0" r="0" t="0"/>
          <a:stretch/>
        </p:blipFill>
        <p:spPr>
          <a:xfrm>
            <a:off x="1822575" y="0"/>
            <a:ext cx="5339500" cy="1502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212" name="Google Shape;212;p37"/>
          <p:cNvSpPr txBox="1"/>
          <p:nvPr>
            <p:ph idx="4294967295" type="body"/>
          </p:nvPr>
        </p:nvSpPr>
        <p:spPr>
          <a:xfrm>
            <a:off x="4903650" y="1597875"/>
            <a:ext cx="3597900" cy="2933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Users can create and maintain confidential information.</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Confidential information can be </a:t>
            </a:r>
            <a:r>
              <a:rPr lang="en" sz="1400">
                <a:solidFill>
                  <a:schemeClr val="dk1"/>
                </a:solidFill>
              </a:rPr>
              <a:t>additional</a:t>
            </a:r>
            <a:r>
              <a:rPr lang="en" sz="1400">
                <a:solidFill>
                  <a:schemeClr val="dk1"/>
                </a:solidFill>
              </a:rPr>
              <a:t> information of a person or a new record.</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The expiration date of a record is for 7 years from the date of creation.</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The record can be exported in formats needed by the user.</a:t>
            </a:r>
            <a:endParaRPr sz="1400">
              <a:solidFill>
                <a:schemeClr val="dk1"/>
              </a:solidFill>
            </a:endParaRPr>
          </a:p>
        </p:txBody>
      </p:sp>
      <p:pic>
        <p:nvPicPr>
          <p:cNvPr id="213" name="Google Shape;213;p37"/>
          <p:cNvPicPr preferRelativeResize="0"/>
          <p:nvPr/>
        </p:nvPicPr>
        <p:blipFill>
          <a:blip r:embed="rId3">
            <a:alphaModFix/>
          </a:blip>
          <a:stretch>
            <a:fillRect/>
          </a:stretch>
        </p:blipFill>
        <p:spPr>
          <a:xfrm>
            <a:off x="751000" y="1597875"/>
            <a:ext cx="3983300" cy="2981424"/>
          </a:xfrm>
          <a:prstGeom prst="rect">
            <a:avLst/>
          </a:prstGeom>
          <a:noFill/>
          <a:ln>
            <a:noFill/>
          </a:ln>
        </p:spPr>
      </p:pic>
      <p:pic>
        <p:nvPicPr>
          <p:cNvPr id="214" name="Google Shape;214;p37"/>
          <p:cNvPicPr preferRelativeResize="0"/>
          <p:nvPr/>
        </p:nvPicPr>
        <p:blipFill rotWithShape="1">
          <a:blip r:embed="rId4">
            <a:alphaModFix/>
          </a:blip>
          <a:srcRect b="0" l="0" r="0" t="-9337"/>
          <a:stretch/>
        </p:blipFill>
        <p:spPr>
          <a:xfrm>
            <a:off x="1767625" y="0"/>
            <a:ext cx="5119677" cy="137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nvSpPr>
        <p:spPr>
          <a:xfrm>
            <a:off x="2383950" y="448725"/>
            <a:ext cx="437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rPr>
              <a:t>OpenClinicGA</a:t>
            </a:r>
            <a:endParaRPr sz="1800">
              <a:solidFill>
                <a:schemeClr val="lt2"/>
              </a:solidFill>
            </a:endParaRPr>
          </a:p>
        </p:txBody>
      </p:sp>
      <p:pic>
        <p:nvPicPr>
          <p:cNvPr id="220" name="Google Shape;220;p38"/>
          <p:cNvPicPr preferRelativeResize="0"/>
          <p:nvPr/>
        </p:nvPicPr>
        <p:blipFill rotWithShape="1">
          <a:blip r:embed="rId3">
            <a:alphaModFix/>
          </a:blip>
          <a:srcRect b="0" l="0" r="901" t="0"/>
          <a:stretch/>
        </p:blipFill>
        <p:spPr>
          <a:xfrm>
            <a:off x="5624200" y="1695763"/>
            <a:ext cx="3111300" cy="1751975"/>
          </a:xfrm>
          <a:prstGeom prst="rect">
            <a:avLst/>
          </a:prstGeom>
          <a:noFill/>
          <a:ln>
            <a:noFill/>
          </a:ln>
          <a:effectLst>
            <a:outerShdw rotWithShape="0" algn="bl" dir="21540000" dist="200025">
              <a:schemeClr val="dk1"/>
            </a:outerShdw>
          </a:effectLst>
        </p:spPr>
      </p:pic>
      <p:sp>
        <p:nvSpPr>
          <p:cNvPr id="221" name="Google Shape;221;p38"/>
          <p:cNvSpPr txBox="1"/>
          <p:nvPr/>
        </p:nvSpPr>
        <p:spPr>
          <a:xfrm>
            <a:off x="406725" y="1037900"/>
            <a:ext cx="4917300" cy="4063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Char char="❖"/>
            </a:pPr>
            <a:r>
              <a:rPr lang="en">
                <a:solidFill>
                  <a:schemeClr val="dk1"/>
                </a:solidFill>
              </a:rPr>
              <a:t>OpenClinic GA is an open source integrated hospital information management system covering management of administrative, financial, clinical, lab, x-ray, pharmacy, meals distribution and other data. Extensive statistical and reporting capabilities.</a:t>
            </a:r>
            <a:br>
              <a:rPr lang="en">
                <a:solidFill>
                  <a:schemeClr val="dk1"/>
                </a:solidFill>
              </a:rPr>
            </a:b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OpenClinic GA is a bundled package of healthcare and record management software.</a:t>
            </a:r>
            <a:br>
              <a:rPr lang="en">
                <a:solidFill>
                  <a:schemeClr val="dk1"/>
                </a:solidFill>
              </a:rPr>
            </a:b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The</a:t>
            </a:r>
            <a:r>
              <a:rPr lang="en">
                <a:solidFill>
                  <a:schemeClr val="dk1"/>
                </a:solidFill>
              </a:rPr>
              <a:t> OpenClinic GA software bundle includes three main software packages:</a:t>
            </a:r>
            <a:endParaRPr>
              <a:solidFill>
                <a:schemeClr val="dk1"/>
              </a:solidFill>
            </a:endParaRPr>
          </a:p>
          <a:p>
            <a:pPr indent="-317500" lvl="0" marL="914400" marR="0" rtl="0" algn="l">
              <a:lnSpc>
                <a:spcPct val="100000"/>
              </a:lnSpc>
              <a:spcBef>
                <a:spcPts val="0"/>
              </a:spcBef>
              <a:spcAft>
                <a:spcPts val="0"/>
              </a:spcAft>
              <a:buClr>
                <a:schemeClr val="dk1"/>
              </a:buClr>
              <a:buSzPts val="1400"/>
              <a:buChar char="+"/>
            </a:pPr>
            <a:r>
              <a:rPr lang="en">
                <a:solidFill>
                  <a:schemeClr val="dk1"/>
                </a:solidFill>
              </a:rPr>
              <a:t>OpenClinic Service Center</a:t>
            </a:r>
            <a:endParaRPr>
              <a:solidFill>
                <a:schemeClr val="dk1"/>
              </a:solidFill>
            </a:endParaRPr>
          </a:p>
          <a:p>
            <a:pPr indent="-317500" lvl="0" marL="914400" rtl="0" algn="l">
              <a:spcBef>
                <a:spcPts val="0"/>
              </a:spcBef>
              <a:spcAft>
                <a:spcPts val="0"/>
              </a:spcAft>
              <a:buClr>
                <a:schemeClr val="dk1"/>
              </a:buClr>
              <a:buSzPts val="1400"/>
              <a:buChar char="+"/>
            </a:pPr>
            <a:r>
              <a:rPr lang="en">
                <a:solidFill>
                  <a:schemeClr val="dk1"/>
                </a:solidFill>
              </a:rPr>
              <a:t>OpenClinic Practice Mate</a:t>
            </a:r>
            <a:endParaRPr>
              <a:solidFill>
                <a:schemeClr val="dk1"/>
              </a:solidFill>
            </a:endParaRPr>
          </a:p>
          <a:p>
            <a:pPr indent="-317500" lvl="0" marL="914400" marR="0" rtl="0" algn="l">
              <a:lnSpc>
                <a:spcPct val="100000"/>
              </a:lnSpc>
              <a:spcBef>
                <a:spcPts val="0"/>
              </a:spcBef>
              <a:spcAft>
                <a:spcPts val="0"/>
              </a:spcAft>
              <a:buClr>
                <a:schemeClr val="dk1"/>
              </a:buClr>
              <a:buSzPts val="1400"/>
              <a:buChar char="+"/>
            </a:pPr>
            <a:r>
              <a:rPr lang="en">
                <a:solidFill>
                  <a:schemeClr val="dk1"/>
                </a:solidFill>
              </a:rPr>
              <a:t>OpenClinic EHR 24/7</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OpenClinic GA offers a user-friendly interface and customizable features to meet the unique requirements of different healthcare settings.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9"/>
          <p:cNvPicPr preferRelativeResize="0"/>
          <p:nvPr/>
        </p:nvPicPr>
        <p:blipFill rotWithShape="1">
          <a:blip r:embed="rId3">
            <a:alphaModFix/>
          </a:blip>
          <a:srcRect b="3871" l="6888" r="8487" t="14442"/>
          <a:stretch/>
        </p:blipFill>
        <p:spPr>
          <a:xfrm>
            <a:off x="4996000" y="851175"/>
            <a:ext cx="3850526" cy="3952599"/>
          </a:xfrm>
          <a:prstGeom prst="rect">
            <a:avLst/>
          </a:prstGeom>
          <a:noFill/>
          <a:ln>
            <a:noFill/>
          </a:ln>
        </p:spPr>
      </p:pic>
      <p:sp>
        <p:nvSpPr>
          <p:cNvPr id="227" name="Google Shape;227;p39"/>
          <p:cNvSpPr txBox="1"/>
          <p:nvPr/>
        </p:nvSpPr>
        <p:spPr>
          <a:xfrm>
            <a:off x="294275" y="314850"/>
            <a:ext cx="4590300" cy="467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ECECEC"/>
                </a:solidFill>
                <a:highlight>
                  <a:schemeClr val="lt1"/>
                </a:highlight>
                <a:latin typeface="Roboto"/>
                <a:ea typeface="Roboto"/>
                <a:cs typeface="Roboto"/>
                <a:sym typeface="Roboto"/>
              </a:rPr>
              <a:t>AC-11: Session Lock: Automatically locks user sessions after a period of inactivity.</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150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Temporarily suspends access without terminating the session.</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Users must reauthenticate to unlock the session.</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Balances security and usability.</a:t>
            </a:r>
            <a:endParaRPr sz="1200">
              <a:solidFill>
                <a:srgbClr val="ECECEC"/>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ECECEC"/>
                </a:solidFill>
                <a:highlight>
                  <a:schemeClr val="lt1"/>
                </a:highlight>
                <a:latin typeface="Roboto"/>
                <a:ea typeface="Roboto"/>
                <a:cs typeface="Roboto"/>
                <a:sym typeface="Roboto"/>
              </a:rPr>
              <a:t>AC-12: Session Termination: Automatically terminates user sessions after a period of inactivity.</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150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Logs the user out of the system entirely.</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Requires users to log back in to continue their work.</a:t>
            </a:r>
            <a:endParaRPr sz="1200">
              <a:solidFill>
                <a:srgbClr val="ECECEC"/>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chemeClr val="lt1"/>
                </a:highlight>
                <a:latin typeface="Roboto"/>
                <a:ea typeface="Roboto"/>
                <a:cs typeface="Roboto"/>
                <a:sym typeface="Roboto"/>
              </a:rPr>
              <a:t>Enforces security policies and minimizes unauthorized access risk.</a:t>
            </a:r>
            <a:endParaRPr sz="1200">
              <a:solidFill>
                <a:srgbClr val="ECECEC"/>
              </a:solidFill>
              <a:highlight>
                <a:schemeClr val="lt1"/>
              </a:highlight>
              <a:latin typeface="Roboto"/>
              <a:ea typeface="Roboto"/>
              <a:cs typeface="Roboto"/>
              <a:sym typeface="Roboto"/>
            </a:endParaRPr>
          </a:p>
          <a:p>
            <a:pPr indent="0" lvl="0" marL="0" rtl="0" algn="l">
              <a:spcBef>
                <a:spcPts val="1500"/>
              </a:spcBef>
              <a:spcAft>
                <a:spcPts val="0"/>
              </a:spcAft>
              <a:buNone/>
            </a:pPr>
            <a:r>
              <a:rPr lang="en" sz="1200">
                <a:solidFill>
                  <a:srgbClr val="ECECEC"/>
                </a:solidFill>
                <a:highlight>
                  <a:schemeClr val="lt1"/>
                </a:highlight>
                <a:latin typeface="Roboto"/>
                <a:ea typeface="Roboto"/>
                <a:cs typeface="Roboto"/>
                <a:sym typeface="Roboto"/>
              </a:rPr>
              <a:t>Under this control, when a logged-in user is not performing any activity, the system considers the login as idle and terminates the access. This results in the session expiring.</a:t>
            </a:r>
            <a:endParaRPr sz="18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0"/>
          <p:cNvPicPr preferRelativeResize="0"/>
          <p:nvPr/>
        </p:nvPicPr>
        <p:blipFill rotWithShape="1">
          <a:blip r:embed="rId3">
            <a:alphaModFix/>
          </a:blip>
          <a:srcRect b="28499" l="0" r="68500" t="0"/>
          <a:stretch/>
        </p:blipFill>
        <p:spPr>
          <a:xfrm>
            <a:off x="4842700" y="2097950"/>
            <a:ext cx="3880976" cy="2797025"/>
          </a:xfrm>
          <a:prstGeom prst="rect">
            <a:avLst/>
          </a:prstGeom>
          <a:noFill/>
          <a:ln>
            <a:noFill/>
          </a:ln>
        </p:spPr>
      </p:pic>
      <p:pic>
        <p:nvPicPr>
          <p:cNvPr id="233" name="Google Shape;233;p40"/>
          <p:cNvPicPr preferRelativeResize="0"/>
          <p:nvPr/>
        </p:nvPicPr>
        <p:blipFill>
          <a:blip r:embed="rId4">
            <a:alphaModFix/>
          </a:blip>
          <a:stretch>
            <a:fillRect/>
          </a:stretch>
        </p:blipFill>
        <p:spPr>
          <a:xfrm>
            <a:off x="5370875" y="406450"/>
            <a:ext cx="3352800" cy="1323975"/>
          </a:xfrm>
          <a:prstGeom prst="rect">
            <a:avLst/>
          </a:prstGeom>
          <a:noFill/>
          <a:ln>
            <a:noFill/>
          </a:ln>
        </p:spPr>
      </p:pic>
      <p:sp>
        <p:nvSpPr>
          <p:cNvPr id="234" name="Google Shape;234;p40"/>
          <p:cNvSpPr txBox="1"/>
          <p:nvPr/>
        </p:nvSpPr>
        <p:spPr>
          <a:xfrm>
            <a:off x="263875" y="782300"/>
            <a:ext cx="43875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ECECEC"/>
                </a:solidFill>
                <a:latin typeface="Roboto"/>
                <a:ea typeface="Roboto"/>
                <a:cs typeface="Roboto"/>
                <a:sym typeface="Roboto"/>
              </a:rPr>
              <a:t>IA-5(1): Authenticator Management - Password-Based Authentication:</a:t>
            </a:r>
            <a:endParaRPr sz="1600">
              <a:solidFill>
                <a:srgbClr val="ECECEC"/>
              </a:solidFill>
              <a:latin typeface="Roboto"/>
              <a:ea typeface="Roboto"/>
              <a:cs typeface="Roboto"/>
              <a:sym typeface="Roboto"/>
            </a:endParaRPr>
          </a:p>
          <a:p>
            <a:pPr indent="-317500" lvl="0" marL="457200" rtl="0" algn="l">
              <a:lnSpc>
                <a:spcPct val="115000"/>
              </a:lnSpc>
              <a:spcBef>
                <a:spcPts val="0"/>
              </a:spcBef>
              <a:spcAft>
                <a:spcPts val="0"/>
              </a:spcAft>
              <a:buClr>
                <a:srgbClr val="ECECEC"/>
              </a:buClr>
              <a:buSzPts val="1400"/>
              <a:buFont typeface="Roboto"/>
              <a:buChar char="●"/>
            </a:pPr>
            <a:r>
              <a:rPr lang="en">
                <a:solidFill>
                  <a:srgbClr val="ECECEC"/>
                </a:solidFill>
                <a:latin typeface="Roboto"/>
                <a:ea typeface="Roboto"/>
                <a:cs typeface="Roboto"/>
                <a:sym typeface="Roboto"/>
              </a:rPr>
              <a:t>This control requires organizations to enforce password expiration by specifying maximum password lifetime restrictions. It ensures that passwords expire after a defined period, prompting users to change them periodically.</a:t>
            </a:r>
            <a:endParaRPr>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a:solidFill>
                  <a:srgbClr val="ECECEC"/>
                </a:solidFill>
                <a:latin typeface="Roboto"/>
                <a:ea typeface="Roboto"/>
                <a:cs typeface="Roboto"/>
                <a:sym typeface="Roboto"/>
              </a:rPr>
              <a:t>Password expiration is a fundamental aspect of password management strategies, aligning with best practices to maintain strong authentication mechanisms and mitigate the risk of unauthorized access to sensitive information systems.</a:t>
            </a:r>
            <a:endParaRPr>
              <a:solidFill>
                <a:srgbClr val="ECECEC"/>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ctrTitle"/>
          </p:nvPr>
        </p:nvSpPr>
        <p:spPr>
          <a:xfrm>
            <a:off x="233700" y="2982925"/>
            <a:ext cx="4338300" cy="100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CM-14	Signed Components: Prevent the installation of  without verification that the component has been digitally signed using a certificate that is recognized and approved by the organization.	</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p:txBody>
      </p:sp>
      <p:sp>
        <p:nvSpPr>
          <p:cNvPr id="240" name="Google Shape;240;p41"/>
          <p:cNvSpPr txBox="1"/>
          <p:nvPr>
            <p:ph idx="1" type="subTitle"/>
          </p:nvPr>
        </p:nvSpPr>
        <p:spPr>
          <a:xfrm>
            <a:off x="5352825" y="2834125"/>
            <a:ext cx="3479400" cy="2077500"/>
          </a:xfrm>
          <a:prstGeom prst="rect">
            <a:avLst/>
          </a:prstGeom>
        </p:spPr>
        <p:txBody>
          <a:bodyPr anchorCtr="0" anchor="t" bIns="91425" lIns="91425" spcFirstLastPara="1" rIns="91425" wrap="square" tIns="91425">
            <a:normAutofit fontScale="92500" lnSpcReduction="20000"/>
          </a:bodyPr>
          <a:lstStyle/>
          <a:p>
            <a:pPr indent="-299085" lvl="0" marL="457200" rtl="0" algn="just">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Software and firmware components prevented from installation unless signed with recognized and approved certificates include software and firmware version updates, patches, service packs, device drivers, and basic input/output system updates.</a:t>
            </a:r>
            <a:endParaRPr sz="1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Organizations can identify applicable software and firmware components by type, by specific items, or a combination of both. Digital signatures and organizational verification of such signatures is a method of code authentication.</a:t>
            </a:r>
            <a:endParaRPr/>
          </a:p>
        </p:txBody>
      </p:sp>
      <p:pic>
        <p:nvPicPr>
          <p:cNvPr id="241" name="Google Shape;241;p41"/>
          <p:cNvPicPr preferRelativeResize="0"/>
          <p:nvPr/>
        </p:nvPicPr>
        <p:blipFill>
          <a:blip r:embed="rId3">
            <a:alphaModFix/>
          </a:blip>
          <a:stretch>
            <a:fillRect/>
          </a:stretch>
        </p:blipFill>
        <p:spPr>
          <a:xfrm>
            <a:off x="258625" y="107525"/>
            <a:ext cx="4288451" cy="2464224"/>
          </a:xfrm>
          <a:prstGeom prst="rect">
            <a:avLst/>
          </a:prstGeom>
          <a:noFill/>
          <a:ln>
            <a:noFill/>
          </a:ln>
        </p:spPr>
      </p:pic>
      <p:pic>
        <p:nvPicPr>
          <p:cNvPr id="242" name="Google Shape;242;p41"/>
          <p:cNvPicPr preferRelativeResize="0"/>
          <p:nvPr/>
        </p:nvPicPr>
        <p:blipFill>
          <a:blip r:embed="rId4">
            <a:alphaModFix/>
          </a:blip>
          <a:stretch>
            <a:fillRect/>
          </a:stretch>
        </p:blipFill>
        <p:spPr>
          <a:xfrm>
            <a:off x="4699475" y="152400"/>
            <a:ext cx="3868050" cy="232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graphicFrame>
        <p:nvGraphicFramePr>
          <p:cNvPr id="67" name="Google Shape;67;p15"/>
          <p:cNvGraphicFramePr/>
          <p:nvPr/>
        </p:nvGraphicFramePr>
        <p:xfrm>
          <a:off x="1245375" y="819025"/>
          <a:ext cx="3000000" cy="3000000"/>
        </p:xfrm>
        <a:graphic>
          <a:graphicData uri="http://schemas.openxmlformats.org/drawingml/2006/table">
            <a:tbl>
              <a:tblPr>
                <a:noFill/>
                <a:tableStyleId>{71C3D6D0-9192-4C62-ADCD-8B51E11AACFC}</a:tableStyleId>
              </a:tblPr>
              <a:tblGrid>
                <a:gridCol w="3425900"/>
                <a:gridCol w="3227325"/>
              </a:tblGrid>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AC-2(8): Account Management</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AU-12: Audit Generation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AC-3: Access Enforcement</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CM-2: Baseline Configuration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AC-6(10): Least Privilege</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CM-6: Configuration Settings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AC-8: System Use Notification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CM-10: Software Usage Restrictions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AC-9:Previous Logon Notification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IR-4: Incident Handling</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AU-2: Event Logging</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IR-5: Incident Monitoring</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AU-3: Content of Audit Records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IR-8: Incident Response Plan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AU-6: Audit Review, Analysis, and Reporting</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CA-2(2): Specialized Assessments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CA-3: System Interconnections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CA-7: Continuous Monitoring</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CA-9: Internal System Connections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SC-7: Boundary Protection</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2725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SC-8:Transmission Confidentiality and Integrity</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SC-13: Use of Cryptography</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SC-17: Public Key Infrastructure Certificates</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SC-20: Secure Name/Address Resolution Service</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284475">
                <a:tc>
                  <a:txBody>
                    <a:bodyPr/>
                    <a:lstStyle/>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PL-4: Rules of Behaviour</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c>
                  <a:txBody>
                    <a:bodyPr/>
                    <a:lstStyle/>
                    <a:p>
                      <a:pPr indent="0" lvl="0" marL="45720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bl>
          </a:graphicData>
        </a:graphic>
      </p:graphicFrame>
      <p:sp>
        <p:nvSpPr>
          <p:cNvPr id="68" name="Google Shape;68;p15"/>
          <p:cNvSpPr txBox="1"/>
          <p:nvPr/>
        </p:nvSpPr>
        <p:spPr>
          <a:xfrm>
            <a:off x="2000250" y="189875"/>
            <a:ext cx="5143500" cy="37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Times New Roman"/>
                <a:ea typeface="Times New Roman"/>
                <a:cs typeface="Times New Roman"/>
                <a:sym typeface="Times New Roman"/>
              </a:rPr>
              <a:t>Selected Security and Privacy Controls</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1165350" y="191800"/>
            <a:ext cx="6813300" cy="97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Softwares:</a:t>
            </a:r>
            <a:endParaRPr/>
          </a:p>
        </p:txBody>
      </p:sp>
      <p:sp>
        <p:nvSpPr>
          <p:cNvPr id="74" name="Google Shape;74;p16"/>
          <p:cNvSpPr txBox="1"/>
          <p:nvPr>
            <p:ph idx="1" type="subTitle"/>
          </p:nvPr>
        </p:nvSpPr>
        <p:spPr>
          <a:xfrm>
            <a:off x="1240950" y="1165300"/>
            <a:ext cx="6662100" cy="2687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4700"/>
              <a:t>OpenEMR</a:t>
            </a:r>
            <a:endParaRPr sz="4700"/>
          </a:p>
          <a:p>
            <a:pPr indent="0" lvl="0" marL="0" rtl="0" algn="ctr">
              <a:spcBef>
                <a:spcPts val="0"/>
              </a:spcBef>
              <a:spcAft>
                <a:spcPts val="0"/>
              </a:spcAft>
              <a:buNone/>
            </a:pPr>
            <a:r>
              <a:rPr lang="en" sz="4700"/>
              <a:t>OfficeAlly</a:t>
            </a:r>
            <a:br>
              <a:rPr lang="en" sz="4700"/>
            </a:br>
            <a:r>
              <a:rPr lang="en" sz="4700"/>
              <a:t>OpenClinicGA</a:t>
            </a:r>
            <a:r>
              <a:rPr lang="en" sz="4700"/>
              <a:t> </a:t>
            </a:r>
            <a:endParaRPr sz="4700"/>
          </a:p>
          <a:p>
            <a:pPr indent="0" lvl="0" marL="0" rtl="0" algn="ctr">
              <a:spcBef>
                <a:spcPts val="0"/>
              </a:spcBef>
              <a:spcAft>
                <a:spcPts val="0"/>
              </a:spcAft>
              <a:buNone/>
            </a:pPr>
            <a:r>
              <a:t/>
            </a: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idx="1" type="subTitle"/>
          </p:nvPr>
        </p:nvSpPr>
        <p:spPr>
          <a:xfrm>
            <a:off x="556200" y="2281925"/>
            <a:ext cx="8134500" cy="18009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sz="1450">
                <a:solidFill>
                  <a:schemeClr val="dk1"/>
                </a:solidFill>
                <a:latin typeface="Maven Pro"/>
                <a:ea typeface="Maven Pro"/>
                <a:cs typeface="Maven Pro"/>
                <a:sym typeface="Maven Pro"/>
              </a:rPr>
              <a:t>OpenEMR is the most popular open-source software for electronic health records and medical practice management. It is used worldwide to manage sensitive patient data, including information about medications, laboratory values, and diseases. Patients use OpenEMR to schedule appointments, communicate with physicians, and pay online invoices. Specifically, in these tumultuous times of an ongoing pandemic, this is highly sensitive data, and protecting it is a concern for everyone. </a:t>
            </a:r>
            <a:endParaRPr>
              <a:solidFill>
                <a:schemeClr val="dk1"/>
              </a:solidFill>
            </a:endParaRPr>
          </a:p>
        </p:txBody>
      </p:sp>
      <p:pic>
        <p:nvPicPr>
          <p:cNvPr id="80" name="Google Shape;80;p17"/>
          <p:cNvPicPr preferRelativeResize="0"/>
          <p:nvPr/>
        </p:nvPicPr>
        <p:blipFill>
          <a:blip r:embed="rId3">
            <a:alphaModFix/>
          </a:blip>
          <a:stretch>
            <a:fillRect/>
          </a:stretch>
        </p:blipFill>
        <p:spPr>
          <a:xfrm>
            <a:off x="2047872" y="551675"/>
            <a:ext cx="5048249" cy="128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subTitle"/>
          </p:nvPr>
        </p:nvSpPr>
        <p:spPr>
          <a:xfrm>
            <a:off x="763500" y="4362700"/>
            <a:ext cx="4255500" cy="6954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After </a:t>
            </a:r>
            <a:r>
              <a:rPr lang="en"/>
              <a:t>Successful</a:t>
            </a:r>
            <a:r>
              <a:rPr lang="en"/>
              <a:t> Installation</a:t>
            </a:r>
            <a:endParaRPr/>
          </a:p>
        </p:txBody>
      </p:sp>
      <p:pic>
        <p:nvPicPr>
          <p:cNvPr id="86" name="Google Shape;86;p18"/>
          <p:cNvPicPr preferRelativeResize="0"/>
          <p:nvPr/>
        </p:nvPicPr>
        <p:blipFill>
          <a:blip r:embed="rId3">
            <a:alphaModFix/>
          </a:blip>
          <a:stretch>
            <a:fillRect/>
          </a:stretch>
        </p:blipFill>
        <p:spPr>
          <a:xfrm>
            <a:off x="337900" y="398700"/>
            <a:ext cx="6187725" cy="396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ctrTitle"/>
          </p:nvPr>
        </p:nvSpPr>
        <p:spPr>
          <a:xfrm>
            <a:off x="377725" y="258050"/>
            <a:ext cx="7620000" cy="5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Test Case-1</a:t>
            </a:r>
            <a:r>
              <a:rPr lang="en" sz="1700"/>
              <a:t>:</a:t>
            </a:r>
            <a:endParaRPr sz="1700"/>
          </a:p>
          <a:p>
            <a:pPr indent="0" lvl="0" marL="0" rtl="0" algn="l">
              <a:spcBef>
                <a:spcPts val="0"/>
              </a:spcBef>
              <a:spcAft>
                <a:spcPts val="0"/>
              </a:spcAft>
              <a:buNone/>
            </a:pPr>
            <a:r>
              <a:rPr lang="en" sz="1700"/>
              <a:t>AC-2(8) Dynamic Account Management</a:t>
            </a:r>
            <a:endParaRPr sz="1700"/>
          </a:p>
        </p:txBody>
      </p:sp>
      <p:pic>
        <p:nvPicPr>
          <p:cNvPr id="92" name="Google Shape;92;p19"/>
          <p:cNvPicPr preferRelativeResize="0"/>
          <p:nvPr/>
        </p:nvPicPr>
        <p:blipFill>
          <a:blip r:embed="rId3">
            <a:alphaModFix/>
          </a:blip>
          <a:stretch>
            <a:fillRect/>
          </a:stretch>
        </p:blipFill>
        <p:spPr>
          <a:xfrm>
            <a:off x="236101" y="1046675"/>
            <a:ext cx="4279075" cy="2732675"/>
          </a:xfrm>
          <a:prstGeom prst="rect">
            <a:avLst/>
          </a:prstGeom>
          <a:noFill/>
          <a:ln>
            <a:noFill/>
          </a:ln>
        </p:spPr>
      </p:pic>
      <p:pic>
        <p:nvPicPr>
          <p:cNvPr id="93" name="Google Shape;93;p19"/>
          <p:cNvPicPr preferRelativeResize="0"/>
          <p:nvPr/>
        </p:nvPicPr>
        <p:blipFill>
          <a:blip r:embed="rId4">
            <a:alphaModFix/>
          </a:blip>
          <a:stretch>
            <a:fillRect/>
          </a:stretch>
        </p:blipFill>
        <p:spPr>
          <a:xfrm>
            <a:off x="4643950" y="2235200"/>
            <a:ext cx="4447349" cy="2831474"/>
          </a:xfrm>
          <a:prstGeom prst="rect">
            <a:avLst/>
          </a:prstGeom>
          <a:noFill/>
          <a:ln>
            <a:noFill/>
          </a:ln>
        </p:spPr>
      </p:pic>
      <p:sp>
        <p:nvSpPr>
          <p:cNvPr id="94" name="Google Shape;94;p19"/>
          <p:cNvSpPr txBox="1"/>
          <p:nvPr/>
        </p:nvSpPr>
        <p:spPr>
          <a:xfrm>
            <a:off x="401750" y="4098650"/>
            <a:ext cx="4052700" cy="7728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lang="en" sz="1200">
                <a:solidFill>
                  <a:schemeClr val="lt2"/>
                </a:solidFill>
                <a:latin typeface="Times New Roman"/>
                <a:ea typeface="Times New Roman"/>
                <a:cs typeface="Times New Roman"/>
                <a:sym typeface="Times New Roman"/>
              </a:rPr>
              <a:t>To test the policy AC-2(8) we logged in as an Administrator and created a user as User1 based on the role defined as Front Desk. </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ctrTitle"/>
          </p:nvPr>
        </p:nvSpPr>
        <p:spPr>
          <a:xfrm>
            <a:off x="690650" y="544250"/>
            <a:ext cx="7053300" cy="556500"/>
          </a:xfrm>
          <a:prstGeom prst="rect">
            <a:avLst/>
          </a:prstGeom>
        </p:spPr>
        <p:txBody>
          <a:bodyPr anchorCtr="0" anchor="b" bIns="91425" lIns="91425" spcFirstLastPara="1" rIns="91425" wrap="square" tIns="91425">
            <a:normAutofit fontScale="90000"/>
          </a:bodyPr>
          <a:lstStyle/>
          <a:p>
            <a:pPr indent="0" lvl="0" marL="0" rtl="0" algn="just">
              <a:lnSpc>
                <a:spcPct val="115000"/>
              </a:lnSpc>
              <a:spcBef>
                <a:spcPts val="120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ctr">
              <a:spcBef>
                <a:spcPts val="1200"/>
              </a:spcBef>
              <a:spcAft>
                <a:spcPts val="0"/>
              </a:spcAft>
              <a:buNone/>
            </a:pPr>
            <a:r>
              <a:rPr lang="en" sz="2650"/>
              <a:t>Test Case:2 </a:t>
            </a:r>
            <a:endParaRPr sz="2650"/>
          </a:p>
          <a:p>
            <a:pPr indent="0" lvl="0" marL="0" rtl="0" algn="ctr">
              <a:spcBef>
                <a:spcPts val="0"/>
              </a:spcBef>
              <a:spcAft>
                <a:spcPts val="0"/>
              </a:spcAft>
              <a:buNone/>
            </a:pPr>
            <a:r>
              <a:rPr lang="en" sz="2650"/>
              <a:t>AC-9 Previous Logon Access Notification</a:t>
            </a:r>
            <a:endParaRPr sz="2650"/>
          </a:p>
        </p:txBody>
      </p:sp>
      <p:sp>
        <p:nvSpPr>
          <p:cNvPr id="100" name="Google Shape;100;p20"/>
          <p:cNvSpPr txBox="1"/>
          <p:nvPr>
            <p:ph idx="1" type="subTitle"/>
          </p:nvPr>
        </p:nvSpPr>
        <p:spPr>
          <a:xfrm>
            <a:off x="355225" y="1262125"/>
            <a:ext cx="7629600" cy="3690300"/>
          </a:xfrm>
          <a:prstGeom prst="rect">
            <a:avLst/>
          </a:prstGeom>
        </p:spPr>
        <p:txBody>
          <a:bodyPr anchorCtr="0" anchor="t" bIns="91425" lIns="91425" spcFirstLastPara="1" rIns="91425" wrap="square" tIns="91425">
            <a:noAutofit/>
          </a:bodyPr>
          <a:lstStyle/>
          <a:p>
            <a:pPr indent="0" lvl="0" marL="0" rtl="0" algn="just">
              <a:lnSpc>
                <a:spcPct val="80000"/>
              </a:lnSpc>
              <a:spcBef>
                <a:spcPts val="1200"/>
              </a:spcBef>
              <a:spcAft>
                <a:spcPts val="0"/>
              </a:spcAft>
              <a:buSzPts val="1018"/>
              <a:buNone/>
            </a:pPr>
            <a:r>
              <a:rPr b="1" lang="en" sz="1410">
                <a:latin typeface="Times New Roman"/>
                <a:ea typeface="Times New Roman"/>
                <a:cs typeface="Times New Roman"/>
                <a:sym typeface="Times New Roman"/>
              </a:rPr>
              <a:t>Description:  </a:t>
            </a:r>
            <a:r>
              <a:rPr lang="en" sz="1410">
                <a:latin typeface="Times New Roman"/>
                <a:ea typeface="Times New Roman"/>
                <a:cs typeface="Times New Roman"/>
                <a:sym typeface="Times New Roman"/>
              </a:rPr>
              <a:t>The information system notifies the user, upon successful logon (access) to the system, of the date and time of the last logon (access).</a:t>
            </a:r>
            <a:endParaRPr sz="1410">
              <a:latin typeface="Times New Roman"/>
              <a:ea typeface="Times New Roman"/>
              <a:cs typeface="Times New Roman"/>
              <a:sym typeface="Times New Roman"/>
            </a:endParaRPr>
          </a:p>
          <a:p>
            <a:pPr indent="0" lvl="0" marL="0" rtl="0" algn="just">
              <a:lnSpc>
                <a:spcPct val="80000"/>
              </a:lnSpc>
              <a:spcBef>
                <a:spcPts val="1200"/>
              </a:spcBef>
              <a:spcAft>
                <a:spcPts val="0"/>
              </a:spcAft>
              <a:buSzPts val="1018"/>
              <a:buNone/>
            </a:pPr>
            <a:r>
              <a:rPr b="1" lang="en" sz="1410">
                <a:latin typeface="Times New Roman"/>
                <a:ea typeface="Times New Roman"/>
                <a:cs typeface="Times New Roman"/>
                <a:sym typeface="Times New Roman"/>
              </a:rPr>
              <a:t>Implementation: </a:t>
            </a:r>
            <a:r>
              <a:rPr lang="en" sz="1410">
                <a:latin typeface="Times New Roman"/>
                <a:ea typeface="Times New Roman"/>
                <a:cs typeface="Times New Roman"/>
                <a:sym typeface="Times New Roman"/>
              </a:rPr>
              <a:t>We will set up an Email/SMS notification module to notify the user upon successful logon completion with the last logon date and time.</a:t>
            </a:r>
            <a:endParaRPr sz="1410">
              <a:latin typeface="Times New Roman"/>
              <a:ea typeface="Times New Roman"/>
              <a:cs typeface="Times New Roman"/>
              <a:sym typeface="Times New Roman"/>
            </a:endParaRPr>
          </a:p>
          <a:p>
            <a:pPr indent="-318135" lvl="0" marL="457200" rtl="0" algn="just">
              <a:lnSpc>
                <a:spcPct val="80000"/>
              </a:lnSpc>
              <a:spcBef>
                <a:spcPts val="1200"/>
              </a:spcBef>
              <a:spcAft>
                <a:spcPts val="0"/>
              </a:spcAft>
              <a:buSzPts val="1410"/>
              <a:buFont typeface="Times New Roman"/>
              <a:buAutoNum type="arabicPeriod"/>
            </a:pPr>
            <a:r>
              <a:rPr b="1" lang="en" sz="1410">
                <a:latin typeface="Times New Roman"/>
                <a:ea typeface="Times New Roman"/>
                <a:cs typeface="Times New Roman"/>
                <a:sym typeface="Times New Roman"/>
              </a:rPr>
              <a:t>Email/SMS Settings - </a:t>
            </a:r>
            <a:endParaRPr b="1" sz="1410">
              <a:latin typeface="Times New Roman"/>
              <a:ea typeface="Times New Roman"/>
              <a:cs typeface="Times New Roman"/>
              <a:sym typeface="Times New Roman"/>
            </a:endParaRPr>
          </a:p>
          <a:p>
            <a:pPr indent="-318135" lvl="1" marL="9144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For Email Services the following info is needed:</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Notification Email Address - Where will the message come from</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Email Transport Method - Select: SMTP, SENDMAIL or built in PHPMAIL</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SMTP Server Hostname - email outgoing server host/ip</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SMTP Server Port Number</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SMTP User for Authentication - outgoing server user</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SMTP Password for Authentication - outgoing server password</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SMTP Security Protocol - Most newer servers use TLS, but some may use SSL. Not recommended to use NONE except for testing or connecting inside a firewall to an intermediary MTA (Mail Transferring Agent).</a:t>
            </a:r>
            <a:endParaRPr sz="1410">
              <a:latin typeface="Times New Roman"/>
              <a:ea typeface="Times New Roman"/>
              <a:cs typeface="Times New Roman"/>
              <a:sym typeface="Times New Roman"/>
            </a:endParaRPr>
          </a:p>
          <a:p>
            <a:pPr indent="-318135" lvl="1" marL="9144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Email Service Provider:</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Mailgun</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Google Workspace SMTP Relay</a:t>
            </a:r>
            <a:endParaRPr sz="1410">
              <a:latin typeface="Times New Roman"/>
              <a:ea typeface="Times New Roman"/>
              <a:cs typeface="Times New Roman"/>
              <a:sym typeface="Times New Roman"/>
            </a:endParaRPr>
          </a:p>
          <a:p>
            <a:pPr indent="-318135" lvl="0" marL="457200" rtl="0" algn="just">
              <a:lnSpc>
                <a:spcPct val="80000"/>
              </a:lnSpc>
              <a:spcBef>
                <a:spcPts val="0"/>
              </a:spcBef>
              <a:spcAft>
                <a:spcPts val="0"/>
              </a:spcAft>
              <a:buSzPts val="1410"/>
              <a:buFont typeface="Times New Roman"/>
              <a:buChar char="❖"/>
            </a:pPr>
            <a:r>
              <a:rPr lang="en" sz="1410">
                <a:latin typeface="Times New Roman"/>
                <a:ea typeface="Times New Roman"/>
                <a:cs typeface="Times New Roman"/>
                <a:sym typeface="Times New Roman"/>
              </a:rPr>
              <a:t>Gmail personal accounts</a:t>
            </a:r>
            <a:endParaRPr sz="1410">
              <a:latin typeface="Times New Roman"/>
              <a:ea typeface="Times New Roman"/>
              <a:cs typeface="Times New Roman"/>
              <a:sym typeface="Times New Roman"/>
            </a:endParaRPr>
          </a:p>
          <a:p>
            <a:pPr indent="0" lvl="0" marL="457200" rtl="0" algn="just">
              <a:lnSpc>
                <a:spcPct val="80000"/>
              </a:lnSpc>
              <a:spcBef>
                <a:spcPts val="1200"/>
              </a:spcBef>
              <a:spcAft>
                <a:spcPts val="0"/>
              </a:spcAft>
              <a:buSzPts val="1018"/>
              <a:buNone/>
            </a:pPr>
            <a:r>
              <a:t/>
            </a:r>
            <a:endParaRPr sz="1410">
              <a:latin typeface="Times New Roman"/>
              <a:ea typeface="Times New Roman"/>
              <a:cs typeface="Times New Roman"/>
              <a:sym typeface="Times New Roman"/>
            </a:endParaRPr>
          </a:p>
          <a:p>
            <a:pPr indent="0" lvl="0" marL="0" rtl="0" algn="just">
              <a:lnSpc>
                <a:spcPct val="80000"/>
              </a:lnSpc>
              <a:spcBef>
                <a:spcPts val="1200"/>
              </a:spcBef>
              <a:spcAft>
                <a:spcPts val="0"/>
              </a:spcAft>
              <a:buSzPts val="1018"/>
              <a:buNone/>
            </a:pPr>
            <a:r>
              <a:t/>
            </a:r>
            <a:endParaRPr sz="111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subTitle"/>
          </p:nvPr>
        </p:nvSpPr>
        <p:spPr>
          <a:xfrm>
            <a:off x="344025" y="232525"/>
            <a:ext cx="7496100" cy="39582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15000"/>
              </a:lnSpc>
              <a:spcBef>
                <a:spcPts val="1200"/>
              </a:spcBef>
              <a:spcAft>
                <a:spcPts val="0"/>
              </a:spcAft>
              <a:buNone/>
            </a:pPr>
            <a:r>
              <a:rPr b="1" lang="en" sz="3600">
                <a:latin typeface="Maven Pro"/>
                <a:ea typeface="Maven Pro"/>
                <a:cs typeface="Maven Pro"/>
                <a:sym typeface="Maven Pro"/>
              </a:rPr>
              <a:t>2</a:t>
            </a:r>
            <a:r>
              <a:rPr b="1" lang="en" sz="7667">
                <a:latin typeface="Maven Pro"/>
                <a:ea typeface="Maven Pro"/>
                <a:cs typeface="Maven Pro"/>
                <a:sym typeface="Maven Pro"/>
              </a:rPr>
              <a:t>.</a:t>
            </a:r>
            <a:r>
              <a:rPr b="1" lang="en" sz="5267">
                <a:latin typeface="Maven Pro"/>
                <a:ea typeface="Maven Pro"/>
                <a:cs typeface="Maven Pro"/>
                <a:sym typeface="Maven Pro"/>
              </a:rPr>
              <a:t> BackEnd Notification - </a:t>
            </a:r>
            <a:endParaRPr sz="5267">
              <a:latin typeface="Maven Pro"/>
              <a:ea typeface="Maven Pro"/>
              <a:cs typeface="Maven Pro"/>
              <a:sym typeface="Maven Pro"/>
            </a:endParaRPr>
          </a:p>
          <a:p>
            <a:pPr indent="0" lvl="0" marL="457200" rtl="0" algn="just">
              <a:lnSpc>
                <a:spcPct val="115000"/>
              </a:lnSpc>
              <a:spcBef>
                <a:spcPts val="1200"/>
              </a:spcBef>
              <a:spcAft>
                <a:spcPts val="0"/>
              </a:spcAft>
              <a:buNone/>
            </a:pPr>
            <a:r>
              <a:rPr lang="en" sz="5267">
                <a:latin typeface="Maven Pro"/>
                <a:ea typeface="Maven Pro"/>
                <a:cs typeface="Maven Pro"/>
                <a:sym typeface="Maven Pro"/>
              </a:rPr>
              <a:t>bash$ crontab -e</a:t>
            </a:r>
            <a:br>
              <a:rPr lang="en" sz="5267">
                <a:latin typeface="Maven Pro"/>
                <a:ea typeface="Maven Pro"/>
                <a:cs typeface="Maven Pro"/>
                <a:sym typeface="Maven Pro"/>
              </a:rPr>
            </a:br>
            <a:r>
              <a:rPr lang="en" sz="5267">
                <a:latin typeface="Maven Pro"/>
                <a:ea typeface="Maven Pro"/>
                <a:cs typeface="Maven Pro"/>
                <a:sym typeface="Maven Pro"/>
              </a:rPr>
              <a:t>then put in the following lines:</a:t>
            </a:r>
            <a:endParaRPr sz="5267">
              <a:latin typeface="Maven Pro"/>
              <a:ea typeface="Maven Pro"/>
              <a:cs typeface="Maven Pro"/>
              <a:sym typeface="Maven Pro"/>
            </a:endParaRPr>
          </a:p>
          <a:p>
            <a:pPr indent="0" lvl="0" marL="457200" rtl="0" algn="just">
              <a:lnSpc>
                <a:spcPct val="115000"/>
              </a:lnSpc>
              <a:spcBef>
                <a:spcPts val="1200"/>
              </a:spcBef>
              <a:spcAft>
                <a:spcPts val="0"/>
              </a:spcAft>
              <a:buNone/>
            </a:pPr>
            <a:r>
              <a:rPr lang="en" sz="5267">
                <a:latin typeface="Maven Pro"/>
                <a:ea typeface="Maven Pro"/>
                <a:cs typeface="Maven Pro"/>
                <a:sym typeface="Maven Pro"/>
              </a:rPr>
              <a:t>* */1 * * * /var/www/html/openemr/modules/sms_email_reminder/cron_sms_notification.php</a:t>
            </a:r>
            <a:endParaRPr sz="5267">
              <a:latin typeface="Maven Pro"/>
              <a:ea typeface="Maven Pro"/>
              <a:cs typeface="Maven Pro"/>
              <a:sym typeface="Maven Pro"/>
            </a:endParaRPr>
          </a:p>
          <a:p>
            <a:pPr indent="0" lvl="0" marL="457200" rtl="0" algn="just">
              <a:lnSpc>
                <a:spcPct val="115000"/>
              </a:lnSpc>
              <a:spcBef>
                <a:spcPts val="0"/>
              </a:spcBef>
              <a:spcAft>
                <a:spcPts val="0"/>
              </a:spcAft>
              <a:buNone/>
            </a:pPr>
            <a:r>
              <a:rPr lang="en" sz="5267">
                <a:latin typeface="Maven Pro"/>
                <a:ea typeface="Maven Pro"/>
                <a:cs typeface="Maven Pro"/>
                <a:sym typeface="Maven Pro"/>
              </a:rPr>
              <a:t>* */1 * * * /var/www/html/openemr/modules/sms_email_reminder/cron_email_notification.php</a:t>
            </a:r>
            <a:endParaRPr sz="5267">
              <a:latin typeface="Maven Pro"/>
              <a:ea typeface="Maven Pro"/>
              <a:cs typeface="Maven Pro"/>
              <a:sym typeface="Maven Pro"/>
            </a:endParaRPr>
          </a:p>
          <a:p>
            <a:pPr indent="0" lvl="0" marL="457200" rtl="0" algn="just">
              <a:lnSpc>
                <a:spcPct val="115000"/>
              </a:lnSpc>
              <a:spcBef>
                <a:spcPts val="0"/>
              </a:spcBef>
              <a:spcAft>
                <a:spcPts val="0"/>
              </a:spcAft>
              <a:buNone/>
            </a:pPr>
            <a:r>
              <a:rPr lang="en" sz="5267">
                <a:latin typeface="Maven Pro"/>
                <a:ea typeface="Maven Pro"/>
                <a:cs typeface="Maven Pro"/>
                <a:sym typeface="Maven Pro"/>
              </a:rPr>
              <a:t>(note: make sure you adjust the path as per your configuration)</a:t>
            </a:r>
            <a:endParaRPr sz="5267">
              <a:latin typeface="Maven Pro"/>
              <a:ea typeface="Maven Pro"/>
              <a:cs typeface="Maven Pro"/>
              <a:sym typeface="Maven Pro"/>
            </a:endParaRPr>
          </a:p>
          <a:p>
            <a:pPr indent="0" lvl="0" marL="0" rtl="0" algn="just">
              <a:lnSpc>
                <a:spcPct val="115000"/>
              </a:lnSpc>
              <a:spcBef>
                <a:spcPts val="1200"/>
              </a:spcBef>
              <a:spcAft>
                <a:spcPts val="0"/>
              </a:spcAft>
              <a:buNone/>
            </a:pPr>
            <a:r>
              <a:rPr b="1" lang="en" sz="5267">
                <a:latin typeface="Maven Pro"/>
                <a:ea typeface="Maven Pro"/>
                <a:cs typeface="Maven Pro"/>
                <a:sym typeface="Maven Pro"/>
              </a:rPr>
              <a:t>3. Log onto openEMR and navigate to Administration =&gt; Globals =&gt; Notifications.</a:t>
            </a:r>
            <a:endParaRPr b="1" sz="5267">
              <a:latin typeface="Maven Pro"/>
              <a:ea typeface="Maven Pro"/>
              <a:cs typeface="Maven Pro"/>
              <a:sym typeface="Maven Pro"/>
            </a:endParaRPr>
          </a:p>
          <a:p>
            <a:pPr indent="0" lvl="0" marL="0" rtl="0" algn="just">
              <a:lnSpc>
                <a:spcPct val="115000"/>
              </a:lnSpc>
              <a:spcBef>
                <a:spcPts val="1200"/>
              </a:spcBef>
              <a:spcAft>
                <a:spcPts val="0"/>
              </a:spcAft>
              <a:buNone/>
            </a:pPr>
            <a:r>
              <a:rPr b="1" lang="en" sz="5267">
                <a:latin typeface="Times New Roman"/>
                <a:ea typeface="Times New Roman"/>
                <a:cs typeface="Times New Roman"/>
                <a:sym typeface="Times New Roman"/>
              </a:rPr>
              <a:t>4. In openEMR front end, under Patient/Client =&gt; summary (-page)=&gt; Edit Demographics =&gt; Choices </a:t>
            </a:r>
            <a:endParaRPr b="1" sz="5267">
              <a:latin typeface="Times New Roman"/>
              <a:ea typeface="Times New Roman"/>
              <a:cs typeface="Times New Roman"/>
              <a:sym typeface="Times New Roman"/>
            </a:endParaRPr>
          </a:p>
          <a:p>
            <a:pPr indent="-312225" lvl="0" marL="914400" rtl="0" algn="just">
              <a:lnSpc>
                <a:spcPct val="115000"/>
              </a:lnSpc>
              <a:spcBef>
                <a:spcPts val="1200"/>
              </a:spcBef>
              <a:spcAft>
                <a:spcPts val="0"/>
              </a:spcAft>
              <a:buSzPct val="100000"/>
              <a:buFont typeface="Times New Roman"/>
              <a:buChar char="●"/>
            </a:pPr>
            <a:r>
              <a:rPr lang="en" sz="5267">
                <a:latin typeface="Times New Roman"/>
                <a:ea typeface="Times New Roman"/>
                <a:cs typeface="Times New Roman"/>
                <a:sym typeface="Times New Roman"/>
              </a:rPr>
              <a:t>In this section you will find two options: </a:t>
            </a:r>
            <a:endParaRPr sz="5267">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5267">
                <a:latin typeface="Times New Roman"/>
                <a:ea typeface="Times New Roman"/>
                <a:cs typeface="Times New Roman"/>
                <a:sym typeface="Times New Roman"/>
              </a:rPr>
              <a:t>1. Allow E-mail </a:t>
            </a:r>
            <a:endParaRPr sz="5267">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5267">
                <a:latin typeface="Times New Roman"/>
                <a:ea typeface="Times New Roman"/>
                <a:cs typeface="Times New Roman"/>
                <a:sym typeface="Times New Roman"/>
              </a:rPr>
              <a:t>2. Allow SMS.</a:t>
            </a:r>
            <a:endParaRPr sz="5267">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5267">
                <a:latin typeface="Times New Roman"/>
                <a:ea typeface="Times New Roman"/>
                <a:cs typeface="Times New Roman"/>
                <a:sym typeface="Times New Roman"/>
              </a:rPr>
              <a:t>5. Go to Administration =&gt; Other =&gt; Database</a:t>
            </a:r>
            <a:r>
              <a:rPr lang="en" sz="5267">
                <a:latin typeface="Times New Roman"/>
                <a:ea typeface="Times New Roman"/>
                <a:cs typeface="Times New Roman"/>
                <a:sym typeface="Times New Roman"/>
              </a:rPr>
              <a:t>.</a:t>
            </a:r>
            <a:endParaRPr sz="5267">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b="1" lang="en" sz="5267">
                <a:latin typeface="Times New Roman"/>
                <a:ea typeface="Times New Roman"/>
                <a:cs typeface="Times New Roman"/>
                <a:sym typeface="Times New Roman"/>
              </a:rPr>
              <a:t>Tools Used: </a:t>
            </a:r>
            <a:r>
              <a:rPr lang="en" sz="5267">
                <a:latin typeface="Times New Roman"/>
                <a:ea typeface="Times New Roman"/>
                <a:cs typeface="Times New Roman"/>
                <a:sym typeface="Times New Roman"/>
              </a:rPr>
              <a:t>We need to configure mercury mail in your xampp or separately to be able to send mails. Mercury Mail acts as a secure mail server on your local machine.</a:t>
            </a:r>
            <a:endParaRPr sz="5267">
              <a:latin typeface="Times New Roman"/>
              <a:ea typeface="Times New Roman"/>
              <a:cs typeface="Times New Roman"/>
              <a:sym typeface="Times New Roman"/>
            </a:endParaRPr>
          </a:p>
          <a:p>
            <a:pPr indent="0" lvl="0" marL="0" rtl="0" algn="ctr">
              <a:spcBef>
                <a:spcPts val="1200"/>
              </a:spcBef>
              <a:spcAft>
                <a:spcPts val="0"/>
              </a:spcAft>
              <a:buNone/>
            </a:pPr>
            <a:r>
              <a:t/>
            </a:r>
            <a:endParaRPr sz="5667"/>
          </a:p>
          <a:p>
            <a:pPr indent="0" lvl="0" marL="0" rtl="0" algn="just">
              <a:lnSpc>
                <a:spcPct val="115000"/>
              </a:lnSpc>
              <a:spcBef>
                <a:spcPts val="1200"/>
              </a:spcBef>
              <a:spcAft>
                <a:spcPts val="0"/>
              </a:spcAft>
              <a:buNone/>
            </a:pPr>
            <a:r>
              <a:t/>
            </a:r>
            <a:endParaRPr b="1" sz="5267">
              <a:latin typeface="Maven Pro"/>
              <a:ea typeface="Maven Pro"/>
              <a:cs typeface="Maven Pro"/>
              <a:sym typeface="Maven Pro"/>
            </a:endParaRPr>
          </a:p>
          <a:p>
            <a:pPr indent="0" lvl="0" marL="0" rtl="0" algn="ctr">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